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78" r:id="rId6"/>
    <p:sldId id="312" r:id="rId7"/>
    <p:sldId id="313" r:id="rId8"/>
    <p:sldId id="314" r:id="rId9"/>
    <p:sldId id="280" r:id="rId10"/>
    <p:sldId id="298" r:id="rId11"/>
    <p:sldId id="281" r:id="rId12"/>
    <p:sldId id="292" r:id="rId13"/>
    <p:sldId id="315" r:id="rId14"/>
    <p:sldId id="303" r:id="rId15"/>
    <p:sldId id="307" r:id="rId16"/>
    <p:sldId id="297" r:id="rId17"/>
    <p:sldId id="308" r:id="rId18"/>
    <p:sldId id="304" r:id="rId19"/>
    <p:sldId id="311" r:id="rId20"/>
    <p:sldId id="310" r:id="rId21"/>
    <p:sldId id="284" r:id="rId22"/>
    <p:sldId id="299" r:id="rId23"/>
    <p:sldId id="300" r:id="rId24"/>
    <p:sldId id="301" r:id="rId25"/>
    <p:sldId id="296" r:id="rId26"/>
    <p:sldId id="268" r:id="rId2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3FF"/>
    <a:srgbClr val="FEFBFF"/>
    <a:srgbClr val="B97BDB"/>
    <a:srgbClr val="C9A6E4"/>
    <a:srgbClr val="CDACE6"/>
    <a:srgbClr val="F3DEFE"/>
    <a:srgbClr val="9954CC"/>
    <a:srgbClr val="E77EF2"/>
    <a:srgbClr val="FDDBF9"/>
    <a:srgbClr val="FEF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1579" y="394"/>
      </p:cViewPr>
      <p:guideLst>
        <p:guide orient="horz" pos="346"/>
        <p:guide pos="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F241E-486C-44DC-85D9-A82FD3D19DBE}" type="doc">
      <dgm:prSet loTypeId="urn:microsoft.com/office/officeart/2005/8/layout/equati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22B4823-6CFC-4BCE-8841-C9C9865B88C9}">
      <dgm:prSet phldrT="[텍스트]" custT="1"/>
      <dgm:spPr>
        <a:noFill/>
        <a:ln w="28575">
          <a:solidFill>
            <a:srgbClr val="672C94"/>
          </a:solidFill>
        </a:ln>
      </dgm:spPr>
      <dgm:t>
        <a:bodyPr/>
        <a:lstStyle/>
        <a:p>
          <a:pPr latinLnBrk="1"/>
          <a:endParaRPr lang="en-US" altLang="ko-KR" sz="1200" dirty="0">
            <a:solidFill>
              <a:schemeClr val="tx1"/>
            </a:solidFill>
            <a:latin typeface="+mn-ea"/>
            <a:ea typeface="+mn-ea"/>
          </a:endParaRPr>
        </a:p>
      </dgm:t>
    </dgm:pt>
    <dgm:pt modelId="{B60A4445-3236-450D-B658-A650BB8842AF}" type="parTrans" cxnId="{78C38D8E-A2D6-4FDC-A384-5C416EEC7296}">
      <dgm:prSet/>
      <dgm:spPr/>
      <dgm:t>
        <a:bodyPr/>
        <a:lstStyle/>
        <a:p>
          <a:pPr latinLnBrk="1"/>
          <a:endParaRPr lang="ko-KR" altLang="en-US"/>
        </a:p>
      </dgm:t>
    </dgm:pt>
    <dgm:pt modelId="{F656633A-0B17-4A4D-A876-0C39E02D59AF}" type="sibTrans" cxnId="{78C38D8E-A2D6-4FDC-A384-5C416EEC7296}">
      <dgm:prSet/>
      <dgm:spPr>
        <a:solidFill>
          <a:srgbClr val="672C94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/>
        </a:p>
      </dgm:t>
    </dgm:pt>
    <dgm:pt modelId="{38D14EC7-1CB3-4535-9E7E-C31234112563}">
      <dgm:prSet phldrT="[텍스트]"/>
      <dgm:spPr>
        <a:noFill/>
        <a:ln w="28575">
          <a:solidFill>
            <a:srgbClr val="672C94"/>
          </a:solidFill>
        </a:ln>
      </dgm:spPr>
      <dgm:t>
        <a:bodyPr/>
        <a:lstStyle/>
        <a:p>
          <a:pPr latinLnBrk="1"/>
          <a:endParaRPr lang="ko-KR" altLang="en-US" dirty="0">
            <a:solidFill>
              <a:schemeClr val="tx1"/>
            </a:solidFill>
            <a:latin typeface="+mn-ea"/>
            <a:ea typeface="+mn-ea"/>
          </a:endParaRPr>
        </a:p>
      </dgm:t>
    </dgm:pt>
    <dgm:pt modelId="{F6E10E04-C621-4D3E-99D3-EEEE9F040E17}" type="parTrans" cxnId="{B557501B-0629-4A17-A3D6-23B52BC0D62A}">
      <dgm:prSet/>
      <dgm:spPr/>
      <dgm:t>
        <a:bodyPr/>
        <a:lstStyle/>
        <a:p>
          <a:pPr latinLnBrk="1"/>
          <a:endParaRPr lang="ko-KR" altLang="en-US"/>
        </a:p>
      </dgm:t>
    </dgm:pt>
    <dgm:pt modelId="{7C0901B9-89AD-4702-98C8-B949AA7DEF21}" type="sibTrans" cxnId="{B557501B-0629-4A17-A3D6-23B52BC0D62A}">
      <dgm:prSet/>
      <dgm:spPr>
        <a:solidFill>
          <a:srgbClr val="672C94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/>
        </a:p>
      </dgm:t>
    </dgm:pt>
    <dgm:pt modelId="{228BDDB0-03EE-4A11-B50F-F65871871DAA}">
      <dgm:prSet phldrT="[텍스트]"/>
      <dgm:spPr>
        <a:noFill/>
        <a:ln w="28575">
          <a:solidFill>
            <a:srgbClr val="672C94"/>
          </a:solidFill>
        </a:ln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  <a:latin typeface="+mn-ea"/>
              <a:ea typeface="+mn-ea"/>
            </a:rPr>
            <a:t>‘</a:t>
          </a:r>
          <a:r>
            <a:rPr lang="ko-KR" altLang="en-US" dirty="0">
              <a:solidFill>
                <a:schemeClr val="tx1"/>
              </a:solidFill>
              <a:latin typeface="+mn-ea"/>
              <a:ea typeface="+mn-ea"/>
            </a:rPr>
            <a:t>퍼즐 </a:t>
          </a:r>
          <a:r>
            <a:rPr lang="ko-KR" altLang="en-US" dirty="0" err="1">
              <a:solidFill>
                <a:schemeClr val="tx1"/>
              </a:solidFill>
              <a:latin typeface="+mn-ea"/>
              <a:ea typeface="+mn-ea"/>
            </a:rPr>
            <a:t>플래너공부하고</a:t>
          </a:r>
          <a:r>
            <a:rPr lang="ko-KR" altLang="en-US" dirty="0">
              <a:solidFill>
                <a:schemeClr val="tx1"/>
              </a:solidFill>
              <a:latin typeface="+mn-ea"/>
              <a:ea typeface="+mn-ea"/>
            </a:rPr>
            <a:t> 쿠폰 받는 자기주도학습 도우미 앱 </a:t>
          </a:r>
          <a:r>
            <a:rPr lang="en-US" altLang="ko-KR" dirty="0">
              <a:solidFill>
                <a:schemeClr val="tx1"/>
              </a:solidFill>
              <a:latin typeface="+mn-ea"/>
              <a:ea typeface="+mn-ea"/>
            </a:rPr>
            <a:t>’</a:t>
          </a:r>
          <a:endParaRPr lang="ko-KR" altLang="en-US" dirty="0">
            <a:solidFill>
              <a:schemeClr val="tx1"/>
            </a:solidFill>
            <a:latin typeface="+mn-ea"/>
            <a:ea typeface="+mn-ea"/>
          </a:endParaRPr>
        </a:p>
      </dgm:t>
    </dgm:pt>
    <dgm:pt modelId="{FEA46B2E-92DB-455D-B12E-738203E7CC8E}" type="sibTrans" cxnId="{B0442053-DFA5-4ADA-9479-C940B91347EA}">
      <dgm:prSet/>
      <dgm:spPr/>
      <dgm:t>
        <a:bodyPr/>
        <a:lstStyle/>
        <a:p>
          <a:pPr latinLnBrk="1"/>
          <a:endParaRPr lang="ko-KR" altLang="en-US"/>
        </a:p>
      </dgm:t>
    </dgm:pt>
    <dgm:pt modelId="{BB38B93E-90ED-4162-86BB-69C40C5F9DC6}" type="parTrans" cxnId="{B0442053-DFA5-4ADA-9479-C940B91347EA}">
      <dgm:prSet/>
      <dgm:spPr/>
      <dgm:t>
        <a:bodyPr/>
        <a:lstStyle/>
        <a:p>
          <a:pPr latinLnBrk="1"/>
          <a:endParaRPr lang="ko-KR" altLang="en-US"/>
        </a:p>
      </dgm:t>
    </dgm:pt>
    <dgm:pt modelId="{FCBBB5AA-96B4-4F98-9FBF-306E0E48C1B8}" type="pres">
      <dgm:prSet presAssocID="{BBAF241E-486C-44DC-85D9-A82FD3D19DBE}" presName="Name0" presStyleCnt="0">
        <dgm:presLayoutVars>
          <dgm:dir/>
          <dgm:resizeHandles val="exact"/>
        </dgm:presLayoutVars>
      </dgm:prSet>
      <dgm:spPr/>
    </dgm:pt>
    <dgm:pt modelId="{9402AA2F-2053-483A-AAD2-1DC421A4DDB1}" type="pres">
      <dgm:prSet presAssocID="{BBAF241E-486C-44DC-85D9-A82FD3D19DBE}" presName="vNodes" presStyleCnt="0"/>
      <dgm:spPr/>
    </dgm:pt>
    <dgm:pt modelId="{EC0AD68B-2037-4B03-8E88-96CEA179D754}" type="pres">
      <dgm:prSet presAssocID="{E22B4823-6CFC-4BCE-8841-C9C9865B88C9}" presName="node" presStyleLbl="node1" presStyleIdx="0" presStyleCnt="3" custScaleX="143656" custScaleY="143278" custLinFactNeighborY="-5755">
        <dgm:presLayoutVars>
          <dgm:bulletEnabled val="1"/>
        </dgm:presLayoutVars>
      </dgm:prSet>
      <dgm:spPr/>
    </dgm:pt>
    <dgm:pt modelId="{4E004B24-2B63-4EE3-AC3F-7F583BC95DE7}" type="pres">
      <dgm:prSet presAssocID="{F656633A-0B17-4A4D-A876-0C39E02D59AF}" presName="spacerT" presStyleCnt="0"/>
      <dgm:spPr/>
    </dgm:pt>
    <dgm:pt modelId="{A234C113-BA4C-4288-883A-0C63B67CDAC9}" type="pres">
      <dgm:prSet presAssocID="{F656633A-0B17-4A4D-A876-0C39E02D59AF}" presName="sibTrans" presStyleLbl="sibTrans2D1" presStyleIdx="0" presStyleCnt="2"/>
      <dgm:spPr/>
    </dgm:pt>
    <dgm:pt modelId="{A4FD9F5D-A3DA-4706-BF85-A8B053B2B732}" type="pres">
      <dgm:prSet presAssocID="{F656633A-0B17-4A4D-A876-0C39E02D59AF}" presName="spacerB" presStyleCnt="0"/>
      <dgm:spPr/>
    </dgm:pt>
    <dgm:pt modelId="{8E8F5FCE-1C88-4EE2-8E15-9E054FA12E0C}" type="pres">
      <dgm:prSet presAssocID="{38D14EC7-1CB3-4535-9E7E-C31234112563}" presName="node" presStyleLbl="node1" presStyleIdx="1" presStyleCnt="3" custScaleX="129568" custScaleY="129001">
        <dgm:presLayoutVars>
          <dgm:bulletEnabled val="1"/>
        </dgm:presLayoutVars>
      </dgm:prSet>
      <dgm:spPr/>
    </dgm:pt>
    <dgm:pt modelId="{98027E7A-13B8-4B11-AAAD-8B513A1C319E}" type="pres">
      <dgm:prSet presAssocID="{BBAF241E-486C-44DC-85D9-A82FD3D19DBE}" presName="sibTransLast" presStyleLbl="sibTrans2D1" presStyleIdx="1" presStyleCnt="2"/>
      <dgm:spPr/>
    </dgm:pt>
    <dgm:pt modelId="{159388F3-8362-46D0-B88B-211DB66FE0E7}" type="pres">
      <dgm:prSet presAssocID="{BBAF241E-486C-44DC-85D9-A82FD3D19DBE}" presName="connectorText" presStyleLbl="sibTrans2D1" presStyleIdx="1" presStyleCnt="2"/>
      <dgm:spPr/>
    </dgm:pt>
    <dgm:pt modelId="{1F6C6DED-AA71-4DE7-BCD5-00C7851972AA}" type="pres">
      <dgm:prSet presAssocID="{BBAF241E-486C-44DC-85D9-A82FD3D19DBE}" presName="lastNode" presStyleLbl="node1" presStyleIdx="2" presStyleCnt="3" custScaleX="117922" custScaleY="120005">
        <dgm:presLayoutVars>
          <dgm:bulletEnabled val="1"/>
        </dgm:presLayoutVars>
      </dgm:prSet>
      <dgm:spPr/>
    </dgm:pt>
  </dgm:ptLst>
  <dgm:cxnLst>
    <dgm:cxn modelId="{B557501B-0629-4A17-A3D6-23B52BC0D62A}" srcId="{BBAF241E-486C-44DC-85D9-A82FD3D19DBE}" destId="{38D14EC7-1CB3-4535-9E7E-C31234112563}" srcOrd="1" destOrd="0" parTransId="{F6E10E04-C621-4D3E-99D3-EEEE9F040E17}" sibTransId="{7C0901B9-89AD-4702-98C8-B949AA7DEF21}"/>
    <dgm:cxn modelId="{224C5F1C-D04C-4624-8889-2A12CAF4DC5D}" type="presOf" srcId="{228BDDB0-03EE-4A11-B50F-F65871871DAA}" destId="{1F6C6DED-AA71-4DE7-BCD5-00C7851972AA}" srcOrd="0" destOrd="0" presId="urn:microsoft.com/office/officeart/2005/8/layout/equation2"/>
    <dgm:cxn modelId="{CC7F1921-1CD9-4BE0-854F-C9904BFE8851}" type="presOf" srcId="{38D14EC7-1CB3-4535-9E7E-C31234112563}" destId="{8E8F5FCE-1C88-4EE2-8E15-9E054FA12E0C}" srcOrd="0" destOrd="0" presId="urn:microsoft.com/office/officeart/2005/8/layout/equation2"/>
    <dgm:cxn modelId="{9C714D24-660C-4C8C-A53E-CBD3E4F3A7C6}" type="presOf" srcId="{7C0901B9-89AD-4702-98C8-B949AA7DEF21}" destId="{159388F3-8362-46D0-B88B-211DB66FE0E7}" srcOrd="1" destOrd="0" presId="urn:microsoft.com/office/officeart/2005/8/layout/equation2"/>
    <dgm:cxn modelId="{D912FA50-A3AF-4ADA-8B5C-AA5A565DE14F}" type="presOf" srcId="{BBAF241E-486C-44DC-85D9-A82FD3D19DBE}" destId="{FCBBB5AA-96B4-4F98-9FBF-306E0E48C1B8}" srcOrd="0" destOrd="0" presId="urn:microsoft.com/office/officeart/2005/8/layout/equation2"/>
    <dgm:cxn modelId="{B0442053-DFA5-4ADA-9479-C940B91347EA}" srcId="{BBAF241E-486C-44DC-85D9-A82FD3D19DBE}" destId="{228BDDB0-03EE-4A11-B50F-F65871871DAA}" srcOrd="2" destOrd="0" parTransId="{BB38B93E-90ED-4162-86BB-69C40C5F9DC6}" sibTransId="{FEA46B2E-92DB-455D-B12E-738203E7CC8E}"/>
    <dgm:cxn modelId="{09D6808D-5216-4159-AEC4-238343375D80}" type="presOf" srcId="{E22B4823-6CFC-4BCE-8841-C9C9865B88C9}" destId="{EC0AD68B-2037-4B03-8E88-96CEA179D754}" srcOrd="0" destOrd="0" presId="urn:microsoft.com/office/officeart/2005/8/layout/equation2"/>
    <dgm:cxn modelId="{78C38D8E-A2D6-4FDC-A384-5C416EEC7296}" srcId="{BBAF241E-486C-44DC-85D9-A82FD3D19DBE}" destId="{E22B4823-6CFC-4BCE-8841-C9C9865B88C9}" srcOrd="0" destOrd="0" parTransId="{B60A4445-3236-450D-B658-A650BB8842AF}" sibTransId="{F656633A-0B17-4A4D-A876-0C39E02D59AF}"/>
    <dgm:cxn modelId="{CE3B60D2-40C3-4982-8692-750C1BE3CDEB}" type="presOf" srcId="{F656633A-0B17-4A4D-A876-0C39E02D59AF}" destId="{A234C113-BA4C-4288-883A-0C63B67CDAC9}" srcOrd="0" destOrd="0" presId="urn:microsoft.com/office/officeart/2005/8/layout/equation2"/>
    <dgm:cxn modelId="{2E1265E6-9E35-4320-9C0A-3EDBA206A97B}" type="presOf" srcId="{7C0901B9-89AD-4702-98C8-B949AA7DEF21}" destId="{98027E7A-13B8-4B11-AAAD-8B513A1C319E}" srcOrd="0" destOrd="0" presId="urn:microsoft.com/office/officeart/2005/8/layout/equation2"/>
    <dgm:cxn modelId="{E3659DDE-F606-4D91-AB41-CB38FD0B3A1A}" type="presParOf" srcId="{FCBBB5AA-96B4-4F98-9FBF-306E0E48C1B8}" destId="{9402AA2F-2053-483A-AAD2-1DC421A4DDB1}" srcOrd="0" destOrd="0" presId="urn:microsoft.com/office/officeart/2005/8/layout/equation2"/>
    <dgm:cxn modelId="{0BB647A4-8288-44C2-91C0-651CE1255A96}" type="presParOf" srcId="{9402AA2F-2053-483A-AAD2-1DC421A4DDB1}" destId="{EC0AD68B-2037-4B03-8E88-96CEA179D754}" srcOrd="0" destOrd="0" presId="urn:microsoft.com/office/officeart/2005/8/layout/equation2"/>
    <dgm:cxn modelId="{7FE0D811-78D6-4026-A3D7-D2624458FCCD}" type="presParOf" srcId="{9402AA2F-2053-483A-AAD2-1DC421A4DDB1}" destId="{4E004B24-2B63-4EE3-AC3F-7F583BC95DE7}" srcOrd="1" destOrd="0" presId="urn:microsoft.com/office/officeart/2005/8/layout/equation2"/>
    <dgm:cxn modelId="{84447BC9-66D5-4B60-94CC-70E9324DB30C}" type="presParOf" srcId="{9402AA2F-2053-483A-AAD2-1DC421A4DDB1}" destId="{A234C113-BA4C-4288-883A-0C63B67CDAC9}" srcOrd="2" destOrd="0" presId="urn:microsoft.com/office/officeart/2005/8/layout/equation2"/>
    <dgm:cxn modelId="{7C84253A-A022-4F3B-B4CC-280D2D51C665}" type="presParOf" srcId="{9402AA2F-2053-483A-AAD2-1DC421A4DDB1}" destId="{A4FD9F5D-A3DA-4706-BF85-A8B053B2B732}" srcOrd="3" destOrd="0" presId="urn:microsoft.com/office/officeart/2005/8/layout/equation2"/>
    <dgm:cxn modelId="{EAF75AAA-588F-48F3-90EA-7DD99252EAC6}" type="presParOf" srcId="{9402AA2F-2053-483A-AAD2-1DC421A4DDB1}" destId="{8E8F5FCE-1C88-4EE2-8E15-9E054FA12E0C}" srcOrd="4" destOrd="0" presId="urn:microsoft.com/office/officeart/2005/8/layout/equation2"/>
    <dgm:cxn modelId="{8C736297-1D3D-450A-A22C-7A8DBB018C04}" type="presParOf" srcId="{FCBBB5AA-96B4-4F98-9FBF-306E0E48C1B8}" destId="{98027E7A-13B8-4B11-AAAD-8B513A1C319E}" srcOrd="1" destOrd="0" presId="urn:microsoft.com/office/officeart/2005/8/layout/equation2"/>
    <dgm:cxn modelId="{5C038C96-2AA2-4E06-9F49-8DE27CF674E9}" type="presParOf" srcId="{98027E7A-13B8-4B11-AAAD-8B513A1C319E}" destId="{159388F3-8362-46D0-B88B-211DB66FE0E7}" srcOrd="0" destOrd="0" presId="urn:microsoft.com/office/officeart/2005/8/layout/equation2"/>
    <dgm:cxn modelId="{91C40401-C4A3-4497-A0F1-BBAB9B9C9BC7}" type="presParOf" srcId="{FCBBB5AA-96B4-4F98-9FBF-306E0E48C1B8}" destId="{1F6C6DED-AA71-4DE7-BCD5-00C7851972AA}" srcOrd="2" destOrd="0" presId="urn:microsoft.com/office/officeart/2005/8/layout/equati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AD68B-2037-4B03-8E88-96CEA179D754}">
      <dsp:nvSpPr>
        <dsp:cNvPr id="0" name=""/>
        <dsp:cNvSpPr/>
      </dsp:nvSpPr>
      <dsp:spPr>
        <a:xfrm>
          <a:off x="510084" y="0"/>
          <a:ext cx="1825143" cy="1820341"/>
        </a:xfrm>
        <a:prstGeom prst="ellipse">
          <a:avLst/>
        </a:prstGeom>
        <a:noFill/>
        <a:ln w="28575">
          <a:solidFill>
            <a:srgbClr val="672C94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777370" y="266583"/>
        <a:ext cx="1290571" cy="1287175"/>
      </dsp:txXfrm>
    </dsp:sp>
    <dsp:sp modelId="{A234C113-BA4C-4288-883A-0C63B67CDAC9}">
      <dsp:nvSpPr>
        <dsp:cNvPr id="0" name=""/>
        <dsp:cNvSpPr/>
      </dsp:nvSpPr>
      <dsp:spPr>
        <a:xfrm>
          <a:off x="1054212" y="1923583"/>
          <a:ext cx="736887" cy="736887"/>
        </a:xfrm>
        <a:prstGeom prst="mathPlus">
          <a:avLst/>
        </a:prstGeom>
        <a:solidFill>
          <a:srgbClr val="672C94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151886" y="2205369"/>
        <a:ext cx="541539" cy="173315"/>
      </dsp:txXfrm>
    </dsp:sp>
    <dsp:sp modelId="{8E8F5FCE-1C88-4EE2-8E15-9E054FA12E0C}">
      <dsp:nvSpPr>
        <dsp:cNvPr id="0" name=""/>
        <dsp:cNvSpPr/>
      </dsp:nvSpPr>
      <dsp:spPr>
        <a:xfrm>
          <a:off x="599578" y="2763636"/>
          <a:ext cx="1646156" cy="1638952"/>
        </a:xfrm>
        <a:prstGeom prst="ellipse">
          <a:avLst/>
        </a:prstGeom>
        <a:noFill/>
        <a:ln w="28575">
          <a:solidFill>
            <a:srgbClr val="672C94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840652" y="3003655"/>
        <a:ext cx="1164008" cy="1158914"/>
      </dsp:txXfrm>
    </dsp:sp>
    <dsp:sp modelId="{98027E7A-13B8-4B11-AAAD-8B513A1C319E}">
      <dsp:nvSpPr>
        <dsp:cNvPr id="0" name=""/>
        <dsp:cNvSpPr/>
      </dsp:nvSpPr>
      <dsp:spPr>
        <a:xfrm rot="42">
          <a:off x="2525803" y="1964998"/>
          <a:ext cx="404017" cy="472624"/>
        </a:xfrm>
        <a:prstGeom prst="rightArrow">
          <a:avLst>
            <a:gd name="adj1" fmla="val 60000"/>
            <a:gd name="adj2" fmla="val 50000"/>
          </a:avLst>
        </a:prstGeom>
        <a:solidFill>
          <a:srgbClr val="672C94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2525803" y="2059522"/>
        <a:ext cx="282812" cy="283574"/>
      </dsp:txXfrm>
    </dsp:sp>
    <dsp:sp modelId="{1F6C6DED-AA71-4DE7-BCD5-00C7851972AA}">
      <dsp:nvSpPr>
        <dsp:cNvPr id="0" name=""/>
        <dsp:cNvSpPr/>
      </dsp:nvSpPr>
      <dsp:spPr>
        <a:xfrm>
          <a:off x="3097526" y="676674"/>
          <a:ext cx="2996388" cy="3049317"/>
        </a:xfrm>
        <a:prstGeom prst="ellipse">
          <a:avLst/>
        </a:prstGeom>
        <a:noFill/>
        <a:ln w="28575">
          <a:solidFill>
            <a:srgbClr val="672C94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chemeClr val="tx1"/>
              </a:solidFill>
              <a:latin typeface="+mn-ea"/>
              <a:ea typeface="+mn-ea"/>
            </a:rPr>
            <a:t>‘</a:t>
          </a:r>
          <a:r>
            <a:rPr lang="ko-KR" altLang="en-US" sz="2400" kern="1200" dirty="0">
              <a:solidFill>
                <a:schemeClr val="tx1"/>
              </a:solidFill>
              <a:latin typeface="+mn-ea"/>
              <a:ea typeface="+mn-ea"/>
            </a:rPr>
            <a:t>퍼즐 </a:t>
          </a:r>
          <a:r>
            <a:rPr lang="ko-KR" altLang="en-US" sz="2400" kern="1200" dirty="0" err="1">
              <a:solidFill>
                <a:schemeClr val="tx1"/>
              </a:solidFill>
              <a:latin typeface="+mn-ea"/>
              <a:ea typeface="+mn-ea"/>
            </a:rPr>
            <a:t>플래너공부하고</a:t>
          </a:r>
          <a:r>
            <a:rPr lang="ko-KR" altLang="en-US" sz="2400" kern="1200" dirty="0">
              <a:solidFill>
                <a:schemeClr val="tx1"/>
              </a:solidFill>
              <a:latin typeface="+mn-ea"/>
              <a:ea typeface="+mn-ea"/>
            </a:rPr>
            <a:t> 쿠폰 받는 자기주도학습 도우미 앱 </a:t>
          </a:r>
          <a:r>
            <a:rPr lang="en-US" altLang="ko-KR" sz="2400" kern="1200" dirty="0">
              <a:solidFill>
                <a:schemeClr val="tx1"/>
              </a:solidFill>
              <a:latin typeface="+mn-ea"/>
              <a:ea typeface="+mn-ea"/>
            </a:rPr>
            <a:t>’</a:t>
          </a:r>
          <a:endParaRPr lang="ko-KR" altLang="en-US" sz="24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3536337" y="1123236"/>
        <a:ext cx="2118766" cy="2156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4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20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4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88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90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6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3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0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8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54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45FF1-65A1-4A33-B94B-D3A12ABEF6A9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7A3A1-05C4-4E08-B1E8-0262083D2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4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C7B486-169D-4306-B6A9-E2D4455D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400486"/>
            <a:ext cx="1047662" cy="1611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725575-57B6-46AD-A652-C06BE70E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252" y="6142222"/>
            <a:ext cx="1207496" cy="38877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B38E16-6337-4694-82E2-E78DEEC47724}"/>
              </a:ext>
            </a:extLst>
          </p:cNvPr>
          <p:cNvGrpSpPr/>
          <p:nvPr/>
        </p:nvGrpSpPr>
        <p:grpSpPr>
          <a:xfrm>
            <a:off x="6365011" y="2161616"/>
            <a:ext cx="3426804" cy="4227536"/>
            <a:chOff x="5776833" y="1233488"/>
            <a:chExt cx="4031760" cy="49738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F96900-C26A-4144-9C29-0480DAC24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</a:blip>
            <a:srcRect r="8017"/>
            <a:stretch/>
          </p:blipFill>
          <p:spPr>
            <a:xfrm>
              <a:off x="5776833" y="1233488"/>
              <a:ext cx="4031760" cy="338059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4719176-6EFA-4435-A561-27FD12626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5" t="19343" r="24624" b="6991"/>
            <a:stretch/>
          </p:blipFill>
          <p:spPr>
            <a:xfrm>
              <a:off x="7872701" y="3491379"/>
              <a:ext cx="1506850" cy="2715959"/>
            </a:xfrm>
            <a:prstGeom prst="rect">
              <a:avLst/>
            </a:prstGeom>
          </p:spPr>
        </p:pic>
        <p:pic>
          <p:nvPicPr>
            <p:cNvPr id="10" name="그림 9" descr="사람, 인형, 장난감이(가) 표시된 사진&#10;&#10;자동 생성된 설명">
              <a:extLst>
                <a:ext uri="{FF2B5EF4-FFF2-40B4-BE49-F238E27FC236}">
                  <a16:creationId xmlns:a16="http://schemas.microsoft.com/office/drawing/2014/main" id="{A4C5D672-0524-4DF9-B6AF-73CC35140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167" y="3285716"/>
              <a:ext cx="1290730" cy="258146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37766B6-F860-40DB-A91E-0FE95F09550C}"/>
              </a:ext>
            </a:extLst>
          </p:cNvPr>
          <p:cNvSpPr txBox="1"/>
          <p:nvPr/>
        </p:nvSpPr>
        <p:spPr>
          <a:xfrm>
            <a:off x="478096" y="1538538"/>
            <a:ext cx="64315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00" dirty="0">
                <a:solidFill>
                  <a:schemeClr val="bg1"/>
                </a:solidFill>
                <a:latin typeface="Sandoll 크림빵" panose="020B0600000101010101" pitchFamily="34" charset="-127"/>
                <a:ea typeface="Sandoll 크림빵" panose="020B0600000101010101" pitchFamily="34" charset="-127"/>
              </a:rPr>
              <a:t>2021 </a:t>
            </a:r>
            <a:r>
              <a:rPr lang="ko-KR" altLang="en-US" sz="3400" spc="-100" dirty="0">
                <a:solidFill>
                  <a:schemeClr val="bg1"/>
                </a:solidFill>
                <a:latin typeface="Sandoll 크림빵" panose="020B0600000101010101" pitchFamily="34" charset="-127"/>
                <a:ea typeface="Sandoll 크림빵" panose="020B0600000101010101" pitchFamily="34" charset="-127"/>
              </a:rPr>
              <a:t>삼성 주니어 </a:t>
            </a:r>
            <a:r>
              <a:rPr lang="en-US" altLang="ko-KR" sz="3400" spc="-100" dirty="0">
                <a:solidFill>
                  <a:schemeClr val="bg1"/>
                </a:solidFill>
                <a:latin typeface="Sandoll 크림빵" panose="020B0600000101010101" pitchFamily="34" charset="-127"/>
                <a:ea typeface="Sandoll 크림빵" panose="020B0600000101010101" pitchFamily="34" charset="-127"/>
              </a:rPr>
              <a:t>SW </a:t>
            </a:r>
            <a:r>
              <a:rPr lang="ko-KR" altLang="en-US" sz="3400" spc="-100" dirty="0">
                <a:solidFill>
                  <a:schemeClr val="bg1"/>
                </a:solidFill>
                <a:latin typeface="Sandoll 크림빵" panose="020B0600000101010101" pitchFamily="34" charset="-127"/>
                <a:ea typeface="Sandoll 크림빵" panose="020B0600000101010101" pitchFamily="34" charset="-127"/>
              </a:rPr>
              <a:t>창작대회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E2ABD5-C9FE-484B-826C-D7B084EFFE6F}"/>
              </a:ext>
            </a:extLst>
          </p:cNvPr>
          <p:cNvSpPr/>
          <p:nvPr/>
        </p:nvSpPr>
        <p:spPr>
          <a:xfrm>
            <a:off x="661639" y="2412900"/>
            <a:ext cx="3032241" cy="48717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A299E-0703-4FC6-BFFB-A14BAF00E67D}"/>
              </a:ext>
            </a:extLst>
          </p:cNvPr>
          <p:cNvSpPr txBox="1"/>
          <p:nvPr/>
        </p:nvSpPr>
        <p:spPr>
          <a:xfrm>
            <a:off x="1030276" y="2487210"/>
            <a:ext cx="229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1428A0"/>
                </a:solidFill>
              </a:rPr>
              <a:t>가리비</a:t>
            </a:r>
          </a:p>
        </p:txBody>
      </p:sp>
    </p:spTree>
    <p:extLst>
      <p:ext uri="{BB962C8B-B14F-4D97-AF65-F5344CB8AC3E}">
        <p14:creationId xmlns:p14="http://schemas.microsoft.com/office/powerpoint/2010/main" val="297510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770848"/>
            <a:ext cx="9906000" cy="608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A88BC-1F7C-4139-ABCE-2EB8F712C466}"/>
              </a:ext>
            </a:extLst>
          </p:cNvPr>
          <p:cNvSpPr txBox="1"/>
          <p:nvPr/>
        </p:nvSpPr>
        <p:spPr>
          <a:xfrm>
            <a:off x="246718" y="141970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 진행과정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2918B-ED3C-4259-AF73-0C2C70E2C0C3}"/>
              </a:ext>
            </a:extLst>
          </p:cNvPr>
          <p:cNvSpPr txBox="1"/>
          <p:nvPr/>
        </p:nvSpPr>
        <p:spPr>
          <a:xfrm>
            <a:off x="319816" y="982164"/>
            <a:ext cx="361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피드백</a:t>
            </a:r>
            <a:r>
              <a:rPr lang="en-US" altLang="ko-KR" sz="2400" dirty="0">
                <a:latin typeface="+mj-ea"/>
                <a:ea typeface="+mj-ea"/>
              </a:rPr>
              <a:t>/</a:t>
            </a:r>
            <a:r>
              <a:rPr lang="ko-KR" altLang="en-US" sz="2400" dirty="0">
                <a:latin typeface="+mj-ea"/>
                <a:ea typeface="+mj-ea"/>
              </a:rPr>
              <a:t>멘토링 후 변화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75B428-C50B-4601-BA34-2BE80AD1BA93}"/>
              </a:ext>
            </a:extLst>
          </p:cNvPr>
          <p:cNvCxnSpPr>
            <a:cxnSpLocks/>
          </p:cNvCxnSpPr>
          <p:nvPr/>
        </p:nvCxnSpPr>
        <p:spPr>
          <a:xfrm>
            <a:off x="0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DB89A2CC-DD22-411F-A1F1-DF7849677505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0E46F1F-8692-4AE2-9FCA-28153B85EA8A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물결 8">
            <a:extLst>
              <a:ext uri="{FF2B5EF4-FFF2-40B4-BE49-F238E27FC236}">
                <a16:creationId xmlns:a16="http://schemas.microsoft.com/office/drawing/2014/main" id="{A9E65A8D-3686-4AA0-8EB4-91F1E6A4B7A6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32B90-39AE-43BD-B52B-93FD9995A5A8}"/>
              </a:ext>
            </a:extLst>
          </p:cNvPr>
          <p:cNvSpPr txBox="1"/>
          <p:nvPr/>
        </p:nvSpPr>
        <p:spPr>
          <a:xfrm>
            <a:off x="4427270" y="2351810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CDF0E-6DE4-407B-AFBB-DC737CE6A73F}"/>
              </a:ext>
            </a:extLst>
          </p:cNvPr>
          <p:cNvSpPr txBox="1"/>
          <p:nvPr/>
        </p:nvSpPr>
        <p:spPr>
          <a:xfrm>
            <a:off x="7642408" y="2298584"/>
            <a:ext cx="498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AI</a:t>
            </a:r>
            <a:endParaRPr lang="ko-KR" altLang="en-US" sz="28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6582F2-57BF-490E-AE32-87FE33D07277}"/>
              </a:ext>
            </a:extLst>
          </p:cNvPr>
          <p:cNvSpPr/>
          <p:nvPr/>
        </p:nvSpPr>
        <p:spPr>
          <a:xfrm>
            <a:off x="665760" y="2214677"/>
            <a:ext cx="2493818" cy="697268"/>
          </a:xfrm>
          <a:prstGeom prst="rect">
            <a:avLst/>
          </a:prstGeom>
          <a:solidFill>
            <a:srgbClr val="C9A6E4"/>
          </a:solidFill>
          <a:ln>
            <a:solidFill>
              <a:srgbClr val="CDA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E2202-0770-4731-B94C-13F5245BC6A0}"/>
              </a:ext>
            </a:extLst>
          </p:cNvPr>
          <p:cNvSpPr txBox="1"/>
          <p:nvPr/>
        </p:nvSpPr>
        <p:spPr>
          <a:xfrm>
            <a:off x="1358671" y="2369050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9ED01B-4221-4DE7-8103-5D90B0483378}"/>
              </a:ext>
            </a:extLst>
          </p:cNvPr>
          <p:cNvSpPr/>
          <p:nvPr/>
        </p:nvSpPr>
        <p:spPr>
          <a:xfrm>
            <a:off x="665760" y="2913124"/>
            <a:ext cx="2493818" cy="295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4AF26-CB53-406D-BFCE-B48339DCBCE6}"/>
              </a:ext>
            </a:extLst>
          </p:cNvPr>
          <p:cNvSpPr/>
          <p:nvPr/>
        </p:nvSpPr>
        <p:spPr>
          <a:xfrm>
            <a:off x="3852489" y="2214677"/>
            <a:ext cx="2493818" cy="697268"/>
          </a:xfrm>
          <a:prstGeom prst="rect">
            <a:avLst/>
          </a:prstGeom>
          <a:solidFill>
            <a:srgbClr val="B97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883D79-0209-4398-8D35-A120EB3F2E3C}"/>
              </a:ext>
            </a:extLst>
          </p:cNvPr>
          <p:cNvSpPr txBox="1"/>
          <p:nvPr/>
        </p:nvSpPr>
        <p:spPr>
          <a:xfrm>
            <a:off x="3932027" y="2369050"/>
            <a:ext cx="231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0CCFDE-5043-4BF6-A64C-8898033AF3CB}"/>
              </a:ext>
            </a:extLst>
          </p:cNvPr>
          <p:cNvSpPr/>
          <p:nvPr/>
        </p:nvSpPr>
        <p:spPr>
          <a:xfrm>
            <a:off x="3852489" y="2913124"/>
            <a:ext cx="2493818" cy="295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8F8BCD-D09A-476B-A4F7-296FFEAF5D86}"/>
              </a:ext>
            </a:extLst>
          </p:cNvPr>
          <p:cNvSpPr/>
          <p:nvPr/>
        </p:nvSpPr>
        <p:spPr>
          <a:xfrm>
            <a:off x="7039218" y="2214677"/>
            <a:ext cx="2493818" cy="697268"/>
          </a:xfrm>
          <a:prstGeom prst="rect">
            <a:avLst/>
          </a:prstGeom>
          <a:solidFill>
            <a:srgbClr val="E77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1FF806-C772-4BF7-8DAA-51D297679DF0}"/>
              </a:ext>
            </a:extLst>
          </p:cNvPr>
          <p:cNvSpPr/>
          <p:nvPr/>
        </p:nvSpPr>
        <p:spPr>
          <a:xfrm>
            <a:off x="7039218" y="2913124"/>
            <a:ext cx="2493818" cy="2953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81244C-3841-4A5C-8E78-4D3E2E429BA3}"/>
              </a:ext>
            </a:extLst>
          </p:cNvPr>
          <p:cNvSpPr txBox="1"/>
          <p:nvPr/>
        </p:nvSpPr>
        <p:spPr>
          <a:xfrm>
            <a:off x="7126823" y="2360139"/>
            <a:ext cx="231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AI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Data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E5F2A6-0BEB-41E9-BBDD-E4F17BD5701C}"/>
              </a:ext>
            </a:extLst>
          </p:cNvPr>
          <p:cNvSpPr txBox="1"/>
          <p:nvPr/>
        </p:nvSpPr>
        <p:spPr>
          <a:xfrm>
            <a:off x="747125" y="3355215"/>
            <a:ext cx="233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앱의 디자인</a:t>
            </a:r>
            <a:r>
              <a:rPr lang="en-US" altLang="ko-KR" sz="1600" dirty="0"/>
              <a:t>, </a:t>
            </a:r>
            <a:r>
              <a:rPr lang="ko-KR" altLang="en-US" sz="1600" dirty="0"/>
              <a:t>색감 수정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9B634D-BBAE-4AE5-B48D-C9738A3D8AC9}"/>
              </a:ext>
            </a:extLst>
          </p:cNvPr>
          <p:cNvSpPr txBox="1"/>
          <p:nvPr/>
        </p:nvSpPr>
        <p:spPr>
          <a:xfrm>
            <a:off x="768070" y="3744632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성취도 평가 화면을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별에서 숫자로 변경</a:t>
            </a:r>
            <a:r>
              <a:rPr lang="en-US" altLang="ko-KR" sz="1600" dirty="0"/>
              <a:t>   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963C62-30D9-49BB-8646-FB93A26CD32F}"/>
              </a:ext>
            </a:extLst>
          </p:cNvPr>
          <p:cNvSpPr txBox="1"/>
          <p:nvPr/>
        </p:nvSpPr>
        <p:spPr>
          <a:xfrm>
            <a:off x="3943179" y="3278270"/>
            <a:ext cx="2207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리포트 전송 사항을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필수사항에서 </a:t>
            </a:r>
            <a:endParaRPr lang="en-US" altLang="ko-KR" sz="1600" dirty="0"/>
          </a:p>
          <a:p>
            <a:r>
              <a:rPr lang="ko-KR" altLang="en-US" sz="1600" dirty="0"/>
              <a:t>      선택으로</a:t>
            </a:r>
            <a:r>
              <a:rPr lang="en-US" altLang="ko-KR" sz="1600" dirty="0"/>
              <a:t> </a:t>
            </a:r>
            <a:r>
              <a:rPr lang="ko-KR" altLang="en-US" sz="1600" dirty="0"/>
              <a:t>변경</a:t>
            </a:r>
            <a:endParaRPr lang="en-US" altLang="ko-KR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166FF4-6245-4D11-B4B9-FEA5687B6496}"/>
              </a:ext>
            </a:extLst>
          </p:cNvPr>
          <p:cNvSpPr txBox="1"/>
          <p:nvPr/>
        </p:nvSpPr>
        <p:spPr>
          <a:xfrm>
            <a:off x="3932027" y="4197669"/>
            <a:ext cx="195598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공부자극 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푸시 알림 추가</a:t>
            </a:r>
            <a:endParaRPr lang="en-US" altLang="ko-KR" sz="1600" dirty="0"/>
          </a:p>
          <a:p>
            <a:endParaRPr lang="en-US" altLang="ko-KR" sz="105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과목별로 타이머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각각 설정 가능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72D75-2CC5-4C84-B51A-3A4D75720D8F}"/>
              </a:ext>
            </a:extLst>
          </p:cNvPr>
          <p:cNvSpPr txBox="1"/>
          <p:nvPr/>
        </p:nvSpPr>
        <p:spPr>
          <a:xfrm>
            <a:off x="7083019" y="3294169"/>
            <a:ext cx="240621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AI</a:t>
            </a:r>
            <a:r>
              <a:rPr lang="ko-KR" altLang="en-US" sz="1600" dirty="0"/>
              <a:t>를</a:t>
            </a:r>
            <a:r>
              <a:rPr lang="en-US" altLang="ko-KR" sz="1600" dirty="0"/>
              <a:t> ML4K</a:t>
            </a:r>
            <a:r>
              <a:rPr lang="ko-KR" altLang="en-US" sz="1600" dirty="0"/>
              <a:t>를 통해 제작</a:t>
            </a:r>
            <a:endParaRPr lang="en-US" altLang="ko-KR" sz="16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사용자의 계획과 실천도를 피드백 하는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 </a:t>
            </a:r>
            <a:r>
              <a:rPr lang="en-US" altLang="ko-KR" sz="1600" dirty="0"/>
              <a:t>AI </a:t>
            </a:r>
            <a:r>
              <a:rPr lang="ko-KR" altLang="en-US" sz="1600" dirty="0"/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285059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39037CA-C58F-40BB-916E-7FB2ED73FE25}"/>
              </a:ext>
            </a:extLst>
          </p:cNvPr>
          <p:cNvSpPr/>
          <p:nvPr/>
        </p:nvSpPr>
        <p:spPr>
          <a:xfrm>
            <a:off x="0" y="0"/>
            <a:ext cx="3935506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78ADA-CC01-4183-927B-6DF4CCCDA4B9}"/>
              </a:ext>
            </a:extLst>
          </p:cNvPr>
          <p:cNvSpPr txBox="1"/>
          <p:nvPr/>
        </p:nvSpPr>
        <p:spPr>
          <a:xfrm>
            <a:off x="354106" y="1837765"/>
            <a:ext cx="322729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작품 구현방법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작품 구현도구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아키텍처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순서도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동작방법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   〮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AI SMART PLANNER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〮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REWARD SHOP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〮 세부 기능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738F1-ECBF-4AC1-9426-574C8ABB48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6" y="3157776"/>
            <a:ext cx="5244572" cy="45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3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-1" y="711882"/>
            <a:ext cx="9906000" cy="6146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A88BC-1F7C-4139-ABCE-2EB8F712C466}"/>
              </a:ext>
            </a:extLst>
          </p:cNvPr>
          <p:cNvSpPr txBox="1"/>
          <p:nvPr/>
        </p:nvSpPr>
        <p:spPr>
          <a:xfrm>
            <a:off x="221644" y="10573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작품 구현방법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3928A-544C-4ADA-AF1D-A9FEFC9EE1BF}"/>
              </a:ext>
            </a:extLst>
          </p:cNvPr>
          <p:cNvSpPr txBox="1"/>
          <p:nvPr/>
        </p:nvSpPr>
        <p:spPr>
          <a:xfrm>
            <a:off x="936813" y="982164"/>
            <a:ext cx="239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작품 구현도구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CB31674-56E5-4A5C-B38F-7E2BF16F4557}"/>
              </a:ext>
            </a:extLst>
          </p:cNvPr>
          <p:cNvCxnSpPr>
            <a:cxnSpLocks/>
          </p:cNvCxnSpPr>
          <p:nvPr/>
        </p:nvCxnSpPr>
        <p:spPr>
          <a:xfrm>
            <a:off x="0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555CBF0-4D20-4EC5-AE26-72F640804223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16DAC2C-B307-430F-B62C-7D86C6A094FD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7D696643-231C-4FD0-B31D-EA340FC90739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129FF2-77AB-4A81-A179-548FDE1C98B4}"/>
              </a:ext>
            </a:extLst>
          </p:cNvPr>
          <p:cNvSpPr/>
          <p:nvPr/>
        </p:nvSpPr>
        <p:spPr>
          <a:xfrm>
            <a:off x="772914" y="4655901"/>
            <a:ext cx="2380890" cy="977150"/>
          </a:xfrm>
          <a:prstGeom prst="roundRect">
            <a:avLst/>
          </a:prstGeom>
          <a:solidFill>
            <a:srgbClr val="FEF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Machine Learning for Kids">
            <a:extLst>
              <a:ext uri="{FF2B5EF4-FFF2-40B4-BE49-F238E27FC236}">
                <a16:creationId xmlns:a16="http://schemas.microsoft.com/office/drawing/2014/main" id="{55454E02-5966-4041-A88C-DA0E5D8CB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9" y="2050102"/>
            <a:ext cx="2380890" cy="2328447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D45D0-AEC8-409A-BD80-C51FE2D610C6}"/>
              </a:ext>
            </a:extLst>
          </p:cNvPr>
          <p:cNvSpPr txBox="1"/>
          <p:nvPr/>
        </p:nvSpPr>
        <p:spPr>
          <a:xfrm>
            <a:off x="841558" y="4718654"/>
            <a:ext cx="2289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Machine learning for kids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CC370-1A3A-40A9-A2E0-2F61DCA0212C}"/>
              </a:ext>
            </a:extLst>
          </p:cNvPr>
          <p:cNvSpPr txBox="1"/>
          <p:nvPr/>
        </p:nvSpPr>
        <p:spPr>
          <a:xfrm>
            <a:off x="814880" y="5019347"/>
            <a:ext cx="2291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숫자 데이터로 </a:t>
            </a:r>
            <a:r>
              <a:rPr lang="en-US" altLang="ko-KR" sz="1600" dirty="0"/>
              <a:t>AI </a:t>
            </a:r>
            <a:r>
              <a:rPr lang="ko-KR" altLang="en-US" sz="1600" dirty="0"/>
              <a:t>구현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9C36617-D532-406A-A3D4-F527ED386C40}"/>
              </a:ext>
            </a:extLst>
          </p:cNvPr>
          <p:cNvSpPr/>
          <p:nvPr/>
        </p:nvSpPr>
        <p:spPr>
          <a:xfrm>
            <a:off x="3762394" y="4673154"/>
            <a:ext cx="2380890" cy="977150"/>
          </a:xfrm>
          <a:prstGeom prst="roundRect">
            <a:avLst/>
          </a:prstGeom>
          <a:solidFill>
            <a:srgbClr val="FEF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App Store에서 제공하는 MIT App Inventor">
            <a:extLst>
              <a:ext uri="{FF2B5EF4-FFF2-40B4-BE49-F238E27FC236}">
                <a16:creationId xmlns:a16="http://schemas.microsoft.com/office/drawing/2014/main" id="{368855A9-C7BE-451C-B389-5FD65ED77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417" y1="33016" x2="59583" y2="56984"/>
                        <a14:foregroundMark x1="52500" y1="30952" x2="42250" y2="64444"/>
                        <a14:foregroundMark x1="48750" y1="24286" x2="33833" y2="53810"/>
                        <a14:foregroundMark x1="46167" y1="26349" x2="54917" y2="69841"/>
                        <a14:foregroundMark x1="49167" y1="27778" x2="49417" y2="70952"/>
                        <a14:foregroundMark x1="45167" y1="26190" x2="37417" y2="36667"/>
                        <a14:foregroundMark x1="38167" y1="30794" x2="52250" y2="20952"/>
                        <a14:foregroundMark x1="52250" y1="20952" x2="53500" y2="22063"/>
                        <a14:foregroundMark x1="54000" y1="22857" x2="60333" y2="35397"/>
                        <a14:foregroundMark x1="60333" y1="35397" x2="60917" y2="35714"/>
                        <a14:foregroundMark x1="61417" y1="36190" x2="64167" y2="50635"/>
                        <a14:foregroundMark x1="64167" y1="50635" x2="64167" y2="50952"/>
                        <a14:foregroundMark x1="63000" y1="56825" x2="56583" y2="71905"/>
                        <a14:foregroundMark x1="56583" y1="71905" x2="54917" y2="72540"/>
                        <a14:foregroundMark x1="51917" y1="74921" x2="46583" y2="75873"/>
                        <a14:foregroundMark x1="46583" y1="75873" x2="42833" y2="72857"/>
                        <a14:foregroundMark x1="38667" y1="64286" x2="37917" y2="53810"/>
                        <a14:foregroundMark x1="40167" y1="54762" x2="47583" y2="68571"/>
                        <a14:foregroundMark x1="50417" y1="52857" x2="44417" y2="57778"/>
                        <a14:foregroundMark x1="45250" y1="53333" x2="44000" y2="39524"/>
                        <a14:foregroundMark x1="46083" y1="39048" x2="51500" y2="41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12" t="14515" r="31841" b="14922"/>
          <a:stretch/>
        </p:blipFill>
        <p:spPr bwMode="auto">
          <a:xfrm>
            <a:off x="3818425" y="2192397"/>
            <a:ext cx="2156763" cy="21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깃허브 &amp;quot;위험한 소스코드는 임의 삭제 가능&amp;quot; - 지디넷코리아">
            <a:extLst>
              <a:ext uri="{FF2B5EF4-FFF2-40B4-BE49-F238E27FC236}">
                <a16:creationId xmlns:a16="http://schemas.microsoft.com/office/drawing/2014/main" id="{7EE2FC93-41E9-476F-8DE8-1046589D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67" y="1989028"/>
            <a:ext cx="2540828" cy="140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프레젠테이션 - Google Play 앱">
            <a:extLst>
              <a:ext uri="{FF2B5EF4-FFF2-40B4-BE49-F238E27FC236}">
                <a16:creationId xmlns:a16="http://schemas.microsoft.com/office/drawing/2014/main" id="{DE98EE14-DCDE-48BD-8F77-D5F1ADDA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606" y="3365500"/>
            <a:ext cx="1401425" cy="140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9CC148-5B96-4E86-B53D-D5CAA019693C}"/>
              </a:ext>
            </a:extLst>
          </p:cNvPr>
          <p:cNvSpPr txBox="1"/>
          <p:nvPr/>
        </p:nvSpPr>
        <p:spPr>
          <a:xfrm>
            <a:off x="7771438" y="32316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&amp;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B5709F-06ED-431B-8C5F-E35DEB9CC690}"/>
              </a:ext>
            </a:extLst>
          </p:cNvPr>
          <p:cNvSpPr txBox="1"/>
          <p:nvPr/>
        </p:nvSpPr>
        <p:spPr>
          <a:xfrm>
            <a:off x="4266601" y="4700724"/>
            <a:ext cx="1260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App </a:t>
            </a:r>
            <a:r>
              <a:rPr lang="en-US" altLang="ko-KR" sz="1600" dirty="0" err="1"/>
              <a:t>Inventer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2DCCA-307A-4E73-BAAF-87ED7E100FEF}"/>
              </a:ext>
            </a:extLst>
          </p:cNvPr>
          <p:cNvSpPr txBox="1"/>
          <p:nvPr/>
        </p:nvSpPr>
        <p:spPr>
          <a:xfrm>
            <a:off x="3818425" y="5073699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앱 개발 및 </a:t>
            </a:r>
            <a:r>
              <a:rPr lang="en-US" altLang="ko-KR" sz="1600" dirty="0"/>
              <a:t>AI</a:t>
            </a:r>
            <a:r>
              <a:rPr lang="ko-KR" altLang="en-US" sz="1600" dirty="0"/>
              <a:t>값 입</a:t>
            </a:r>
            <a:r>
              <a:rPr lang="en-US" altLang="ko-KR" sz="1600" dirty="0"/>
              <a:t>,</a:t>
            </a:r>
            <a:r>
              <a:rPr lang="ko-KR" altLang="en-US" sz="1600" dirty="0"/>
              <a:t>출력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6628533-CD64-44FA-B771-52C5E12968EF}"/>
              </a:ext>
            </a:extLst>
          </p:cNvPr>
          <p:cNvSpPr/>
          <p:nvPr/>
        </p:nvSpPr>
        <p:spPr>
          <a:xfrm>
            <a:off x="6751874" y="4667599"/>
            <a:ext cx="2380890" cy="982705"/>
          </a:xfrm>
          <a:prstGeom prst="roundRect">
            <a:avLst/>
          </a:prstGeom>
          <a:solidFill>
            <a:srgbClr val="FEF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6798AC-925E-4C44-8F20-C9EF05A77A22}"/>
              </a:ext>
            </a:extLst>
          </p:cNvPr>
          <p:cNvSpPr txBox="1"/>
          <p:nvPr/>
        </p:nvSpPr>
        <p:spPr>
          <a:xfrm>
            <a:off x="6826667" y="4674263"/>
            <a:ext cx="22377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GitHub &amp;</a:t>
            </a:r>
          </a:p>
          <a:p>
            <a:r>
              <a:rPr lang="en-US" altLang="ko-KR" sz="1600" dirty="0"/>
              <a:t>Google presentation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코드</a:t>
            </a:r>
            <a:r>
              <a:rPr lang="en-US" altLang="ko-KR" sz="1400" dirty="0"/>
              <a:t>,</a:t>
            </a:r>
            <a:r>
              <a:rPr lang="ko-KR" altLang="en-US" sz="1400" dirty="0"/>
              <a:t>자료 저장 및 공유</a:t>
            </a:r>
          </a:p>
        </p:txBody>
      </p:sp>
    </p:spTree>
    <p:extLst>
      <p:ext uri="{BB962C8B-B14F-4D97-AF65-F5344CB8AC3E}">
        <p14:creationId xmlns:p14="http://schemas.microsoft.com/office/powerpoint/2010/main" val="88280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-1" y="711882"/>
            <a:ext cx="9906000" cy="6146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A88BC-1F7C-4139-ABCE-2EB8F712C466}"/>
              </a:ext>
            </a:extLst>
          </p:cNvPr>
          <p:cNvSpPr txBox="1"/>
          <p:nvPr/>
        </p:nvSpPr>
        <p:spPr>
          <a:xfrm>
            <a:off x="221644" y="10573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작품 구현방법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CB31674-56E5-4A5C-B38F-7E2BF16F4557}"/>
              </a:ext>
            </a:extLst>
          </p:cNvPr>
          <p:cNvCxnSpPr>
            <a:cxnSpLocks/>
          </p:cNvCxnSpPr>
          <p:nvPr/>
        </p:nvCxnSpPr>
        <p:spPr>
          <a:xfrm>
            <a:off x="0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555CBF0-4D20-4EC5-AE26-72F640804223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16DAC2C-B307-430F-B62C-7D86C6A094FD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7D696643-231C-4FD0-B31D-EA340FC90739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7D064D-0756-492E-99D8-F39F6061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3" y="1697498"/>
            <a:ext cx="3765175" cy="448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88A0BA2-2E04-4BDE-8447-F22D06AD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1945341"/>
            <a:ext cx="4679506" cy="412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3925F41-01E9-4C1B-93A3-85781AB420B4}"/>
              </a:ext>
            </a:extLst>
          </p:cNvPr>
          <p:cNvCxnSpPr/>
          <p:nvPr/>
        </p:nvCxnSpPr>
        <p:spPr>
          <a:xfrm>
            <a:off x="4743938" y="1531815"/>
            <a:ext cx="0" cy="4235939"/>
          </a:xfrm>
          <a:prstGeom prst="line">
            <a:avLst/>
          </a:prstGeom>
          <a:ln w="5715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F8D3C8-0E3F-4277-AB7F-668ABB9F57D1}"/>
              </a:ext>
            </a:extLst>
          </p:cNvPr>
          <p:cNvSpPr txBox="1"/>
          <p:nvPr/>
        </p:nvSpPr>
        <p:spPr>
          <a:xfrm>
            <a:off x="-869576" y="1697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D7C709-EF1F-4DA5-9866-CA9095FC6145}"/>
              </a:ext>
            </a:extLst>
          </p:cNvPr>
          <p:cNvSpPr txBox="1"/>
          <p:nvPr/>
        </p:nvSpPr>
        <p:spPr>
          <a:xfrm>
            <a:off x="263840" y="1561182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4B78B7-6FF8-4566-9EB2-AF74613AF2D1}"/>
              </a:ext>
            </a:extLst>
          </p:cNvPr>
          <p:cNvSpPr txBox="1"/>
          <p:nvPr/>
        </p:nvSpPr>
        <p:spPr>
          <a:xfrm>
            <a:off x="4885094" y="1474628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95738-0C7C-4908-A4EF-782712A055BF}"/>
              </a:ext>
            </a:extLst>
          </p:cNvPr>
          <p:cNvSpPr txBox="1"/>
          <p:nvPr/>
        </p:nvSpPr>
        <p:spPr>
          <a:xfrm>
            <a:off x="819632" y="982164"/>
            <a:ext cx="273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아키텍처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순서도</a:t>
            </a:r>
          </a:p>
        </p:txBody>
      </p:sp>
    </p:spTree>
    <p:extLst>
      <p:ext uri="{BB962C8B-B14F-4D97-AF65-F5344CB8AC3E}">
        <p14:creationId xmlns:p14="http://schemas.microsoft.com/office/powerpoint/2010/main" val="83115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711882"/>
            <a:ext cx="9906000" cy="614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A2C85-CC5B-4251-842A-944CE544C4F2}"/>
              </a:ext>
            </a:extLst>
          </p:cNvPr>
          <p:cNvSpPr txBox="1"/>
          <p:nvPr/>
        </p:nvSpPr>
        <p:spPr>
          <a:xfrm>
            <a:off x="110420" y="879176"/>
            <a:ext cx="574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동작방법 (AI SMART PLANNER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C328B-05C0-4911-979C-56121435CFEC}"/>
              </a:ext>
            </a:extLst>
          </p:cNvPr>
          <p:cNvSpPr txBox="1"/>
          <p:nvPr/>
        </p:nvSpPr>
        <p:spPr>
          <a:xfrm>
            <a:off x="221644" y="10573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작품 구현방법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8E65EE-FCD7-4909-9BA2-5E972E596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941" y="1509792"/>
            <a:ext cx="430688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SMART PLANNER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맞춤형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플래너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AI와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성취도평가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데이터를 입력하고 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결과를 출력하는 화면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공부시간 측정 스톱워치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플랜마다 각각 실행되고 메인에는 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값을 다 더해 총 공부시간을 표시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타이머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타이머가 필요할 때 시간 설정 가능한 타이머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오늘의 플랜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맞춤형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플래너에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오늘의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데이터를 입력하고 결과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 표시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모든 항목은 사용자에 따라 </a:t>
            </a:r>
            <a:r>
              <a:rPr kumimoji="0" lang="ko-KR" altLang="ko-KR" sz="11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 가능</a:t>
            </a:r>
            <a:endParaRPr kumimoji="0" lang="ko-KR" altLang="ko-KR" sz="600" b="1" u="none" strike="noStrike" cap="none" normalizeH="0" baseline="0" dirty="0">
              <a:ln>
                <a:noFill/>
              </a:ln>
              <a:solidFill>
                <a:schemeClr val="accent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피드백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성취도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평가AI에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성취도평가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데이터를 입력하고 </a:t>
            </a:r>
            <a:endParaRPr kumimoji="0" lang="ko-KR" altLang="ko-KR" sz="6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결과를 출력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결과에 따라 알맞는 피드백 표시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계획설정)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맞춤형플래너AI의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결과를 받아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플래너에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표시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명령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포인트적립)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리워드기준에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충족될 시 포인트 추가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35D814-0D4F-4E02-917F-9269CE9A3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3"/>
          <a:stretch/>
        </p:blipFill>
        <p:spPr bwMode="auto">
          <a:xfrm>
            <a:off x="862707" y="1591912"/>
            <a:ext cx="2391946" cy="473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75EED93-9EFF-4522-AA4F-ED42BAECBE86}"/>
              </a:ext>
            </a:extLst>
          </p:cNvPr>
          <p:cNvCxnSpPr>
            <a:cxnSpLocks/>
          </p:cNvCxnSpPr>
          <p:nvPr/>
        </p:nvCxnSpPr>
        <p:spPr>
          <a:xfrm rot="10800000">
            <a:off x="2708369" y="2499361"/>
            <a:ext cx="820573" cy="439135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물결 15">
            <a:extLst>
              <a:ext uri="{FF2B5EF4-FFF2-40B4-BE49-F238E27FC236}">
                <a16:creationId xmlns:a16="http://schemas.microsoft.com/office/drawing/2014/main" id="{0A080590-B6B3-46DE-8058-1440A094F470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C450A89-7C95-4A8B-B5C4-74D71EDCE56F}"/>
              </a:ext>
            </a:extLst>
          </p:cNvPr>
          <p:cNvCxnSpPr>
            <a:cxnSpLocks/>
          </p:cNvCxnSpPr>
          <p:nvPr/>
        </p:nvCxnSpPr>
        <p:spPr>
          <a:xfrm flipH="1">
            <a:off x="3213940" y="4109593"/>
            <a:ext cx="31500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B78B903-87EF-48D3-91D8-D8FFBF184784}"/>
              </a:ext>
            </a:extLst>
          </p:cNvPr>
          <p:cNvCxnSpPr>
            <a:cxnSpLocks/>
          </p:cNvCxnSpPr>
          <p:nvPr/>
        </p:nvCxnSpPr>
        <p:spPr>
          <a:xfrm flipH="1">
            <a:off x="2982400" y="5751269"/>
            <a:ext cx="54654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F359028-55D8-49A1-BF1D-3CF3F5447CB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51250" y="4930374"/>
            <a:ext cx="577691" cy="380614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A88C288-8379-4554-AAA4-D4AD35475875}"/>
              </a:ext>
            </a:extLst>
          </p:cNvPr>
          <p:cNvCxnSpPr>
            <a:cxnSpLocks/>
          </p:cNvCxnSpPr>
          <p:nvPr/>
        </p:nvCxnSpPr>
        <p:spPr>
          <a:xfrm flipH="1" flipV="1">
            <a:off x="2117970" y="3008924"/>
            <a:ext cx="1410971" cy="5044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952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663588"/>
            <a:ext cx="9906002" cy="614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F264AF8-096C-4A08-90A6-43433C53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2055198"/>
            <a:ext cx="5126320" cy="332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A2C85-CC5B-4251-842A-944CE544C4F2}"/>
              </a:ext>
            </a:extLst>
          </p:cNvPr>
          <p:cNvSpPr txBox="1"/>
          <p:nvPr/>
        </p:nvSpPr>
        <p:spPr>
          <a:xfrm>
            <a:off x="131196" y="899240"/>
            <a:ext cx="574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동작방법 (AI SMART PLANNER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C328B-05C0-4911-979C-56121435CFEC}"/>
              </a:ext>
            </a:extLst>
          </p:cNvPr>
          <p:cNvSpPr txBox="1"/>
          <p:nvPr/>
        </p:nvSpPr>
        <p:spPr>
          <a:xfrm>
            <a:off x="221644" y="10573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작품 구현방법</a:t>
            </a:r>
          </a:p>
        </p:txBody>
      </p:sp>
      <p:sp>
        <p:nvSpPr>
          <p:cNvPr id="16" name="물결 15">
            <a:extLst>
              <a:ext uri="{FF2B5EF4-FFF2-40B4-BE49-F238E27FC236}">
                <a16:creationId xmlns:a16="http://schemas.microsoft.com/office/drawing/2014/main" id="{0A080590-B6B3-46DE-8058-1440A094F470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029A49-9855-41B4-ABFE-E6670BC1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7" y="2098404"/>
            <a:ext cx="4421276" cy="362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CFA363-42D2-4F57-85BB-7BB33D87C583}"/>
              </a:ext>
            </a:extLst>
          </p:cNvPr>
          <p:cNvCxnSpPr/>
          <p:nvPr/>
        </p:nvCxnSpPr>
        <p:spPr>
          <a:xfrm>
            <a:off x="4790830" y="1618677"/>
            <a:ext cx="0" cy="4235939"/>
          </a:xfrm>
          <a:prstGeom prst="line">
            <a:avLst/>
          </a:prstGeom>
          <a:ln w="5715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ECE0CE0-87B1-4633-9F07-E86EE2E09B3A}"/>
              </a:ext>
            </a:extLst>
          </p:cNvPr>
          <p:cNvSpPr/>
          <p:nvPr/>
        </p:nvSpPr>
        <p:spPr>
          <a:xfrm>
            <a:off x="1273908" y="1531815"/>
            <a:ext cx="2063257" cy="437985"/>
          </a:xfrm>
          <a:prstGeom prst="roundRect">
            <a:avLst/>
          </a:prstGeom>
          <a:solidFill>
            <a:srgbClr val="CDACE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순서도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1064F4D-8DA4-456A-BE10-D4747D2C49F3}"/>
              </a:ext>
            </a:extLst>
          </p:cNvPr>
          <p:cNvSpPr/>
          <p:nvPr/>
        </p:nvSpPr>
        <p:spPr>
          <a:xfrm>
            <a:off x="6293341" y="1489059"/>
            <a:ext cx="2063257" cy="437985"/>
          </a:xfrm>
          <a:prstGeom prst="roundRect">
            <a:avLst/>
          </a:prstGeom>
          <a:solidFill>
            <a:srgbClr val="CDACE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AI </a:t>
            </a:r>
            <a:r>
              <a:rPr lang="ko-KR" altLang="en-US" sz="1400" b="1" dirty="0">
                <a:solidFill>
                  <a:schemeClr val="tx1"/>
                </a:solidFill>
              </a:rPr>
              <a:t>스마트 </a:t>
            </a:r>
            <a:r>
              <a:rPr lang="ko-KR" altLang="en-US" sz="1400" b="1" dirty="0" err="1">
                <a:solidFill>
                  <a:schemeClr val="tx1"/>
                </a:solidFill>
              </a:rPr>
              <a:t>플래너</a:t>
            </a:r>
            <a:r>
              <a:rPr lang="ko-KR" altLang="en-US" sz="1400" b="1" dirty="0">
                <a:solidFill>
                  <a:schemeClr val="tx1"/>
                </a:solidFill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3503030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519D08-2B04-4D41-AFE1-D725360958A7}"/>
              </a:ext>
            </a:extLst>
          </p:cNvPr>
          <p:cNvSpPr/>
          <p:nvPr/>
        </p:nvSpPr>
        <p:spPr>
          <a:xfrm>
            <a:off x="0" y="628959"/>
            <a:ext cx="9906002" cy="614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CFD34-7318-43B4-B1E7-B8BC7D337A24}"/>
              </a:ext>
            </a:extLst>
          </p:cNvPr>
          <p:cNvSpPr txBox="1"/>
          <p:nvPr/>
        </p:nvSpPr>
        <p:spPr>
          <a:xfrm>
            <a:off x="221644" y="10573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작품 구현방법</a:t>
            </a:r>
          </a:p>
        </p:txBody>
      </p:sp>
      <p:sp>
        <p:nvSpPr>
          <p:cNvPr id="12" name="물결 11">
            <a:extLst>
              <a:ext uri="{FF2B5EF4-FFF2-40B4-BE49-F238E27FC236}">
                <a16:creationId xmlns:a16="http://schemas.microsoft.com/office/drawing/2014/main" id="{2513497A-F1E2-4086-BBAA-3C6146936B87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126E3-2B88-46DF-9527-3C89A0A0D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819" y="1443130"/>
            <a:ext cx="391645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REWARD SHOP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지금까지 획득한 포인트를 보여주고 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포인트로 상품쿠폰을 구매할 수 있는 창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보유포인트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플랜마다 각각 실행되고 메인에는 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값을 다 더해 총 공부시간을 표시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쿠폰</a:t>
            </a:r>
            <a:b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살 수 있는 상품의 항목 표시, 상품을 구매 할 시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보호자 전화번호로 상품 구매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메세지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전송, 포인트 차감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쿠폰 추가버튼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원하는 상품을 추가할 수 있는 버튼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4DD688-0F34-4739-B47A-08BC89EB9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"/>
          <a:stretch/>
        </p:blipFill>
        <p:spPr bwMode="auto">
          <a:xfrm>
            <a:off x="1130120" y="1591058"/>
            <a:ext cx="2357151" cy="46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7849A2-EBBF-4FF6-812A-54C142D9D264}"/>
              </a:ext>
            </a:extLst>
          </p:cNvPr>
          <p:cNvCxnSpPr/>
          <p:nvPr/>
        </p:nvCxnSpPr>
        <p:spPr>
          <a:xfrm flipH="1">
            <a:off x="3337138" y="2439381"/>
            <a:ext cx="414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0764396-1B2D-44AA-8863-277F22B3190F}"/>
              </a:ext>
            </a:extLst>
          </p:cNvPr>
          <p:cNvCxnSpPr>
            <a:cxnSpLocks/>
          </p:cNvCxnSpPr>
          <p:nvPr/>
        </p:nvCxnSpPr>
        <p:spPr>
          <a:xfrm flipH="1">
            <a:off x="3377508" y="3454423"/>
            <a:ext cx="313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ED92D57-991B-49E6-A5C5-048FF3A006A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15704" y="4276806"/>
            <a:ext cx="1535726" cy="1002872"/>
          </a:xfrm>
          <a:prstGeom prst="bentConnector3">
            <a:avLst>
              <a:gd name="adj1" fmla="val 101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AB30784-0BAE-465D-8102-D970E9047120}"/>
              </a:ext>
            </a:extLst>
          </p:cNvPr>
          <p:cNvSpPr txBox="1"/>
          <p:nvPr/>
        </p:nvSpPr>
        <p:spPr>
          <a:xfrm>
            <a:off x="110420" y="879176"/>
            <a:ext cx="574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동작방법 (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REWARD SHOP)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618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519D08-2B04-4D41-AFE1-D725360958A7}"/>
              </a:ext>
            </a:extLst>
          </p:cNvPr>
          <p:cNvSpPr/>
          <p:nvPr/>
        </p:nvSpPr>
        <p:spPr>
          <a:xfrm>
            <a:off x="0" y="628959"/>
            <a:ext cx="9906002" cy="614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CFD34-7318-43B4-B1E7-B8BC7D337A24}"/>
              </a:ext>
            </a:extLst>
          </p:cNvPr>
          <p:cNvSpPr txBox="1"/>
          <p:nvPr/>
        </p:nvSpPr>
        <p:spPr>
          <a:xfrm>
            <a:off x="221644" y="10573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작품 구현방법</a:t>
            </a:r>
          </a:p>
        </p:txBody>
      </p:sp>
      <p:sp>
        <p:nvSpPr>
          <p:cNvPr id="12" name="물결 11">
            <a:extLst>
              <a:ext uri="{FF2B5EF4-FFF2-40B4-BE49-F238E27FC236}">
                <a16:creationId xmlns:a16="http://schemas.microsoft.com/office/drawing/2014/main" id="{2513497A-F1E2-4086-BBAA-3C6146936B87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B30784-0BAE-465D-8102-D970E9047120}"/>
              </a:ext>
            </a:extLst>
          </p:cNvPr>
          <p:cNvSpPr txBox="1"/>
          <p:nvPr/>
        </p:nvSpPr>
        <p:spPr>
          <a:xfrm>
            <a:off x="110420" y="879176"/>
            <a:ext cx="574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동작방법 (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REWARD SHOP)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4DC1-325A-40A8-A784-6FFEF276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7" y="2253495"/>
            <a:ext cx="3844812" cy="391098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B2F33D8-5864-4BDE-9491-C8947CA1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712" y="2126447"/>
            <a:ext cx="4864410" cy="305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38FCBD-0724-4445-987F-0230AB806AF3}"/>
              </a:ext>
            </a:extLst>
          </p:cNvPr>
          <p:cNvCxnSpPr/>
          <p:nvPr/>
        </p:nvCxnSpPr>
        <p:spPr>
          <a:xfrm>
            <a:off x="4743938" y="1531815"/>
            <a:ext cx="0" cy="4235939"/>
          </a:xfrm>
          <a:prstGeom prst="line">
            <a:avLst/>
          </a:prstGeom>
          <a:ln w="5715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79387C-4C55-47ED-95F3-F499F196A535}"/>
              </a:ext>
            </a:extLst>
          </p:cNvPr>
          <p:cNvSpPr/>
          <p:nvPr/>
        </p:nvSpPr>
        <p:spPr>
          <a:xfrm>
            <a:off x="1273908" y="1531815"/>
            <a:ext cx="2063257" cy="437985"/>
          </a:xfrm>
          <a:prstGeom prst="roundRect">
            <a:avLst/>
          </a:prstGeom>
          <a:solidFill>
            <a:srgbClr val="CDACE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순서도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EDC0B72-1929-4D37-8ABE-C2425F186534}"/>
              </a:ext>
            </a:extLst>
          </p:cNvPr>
          <p:cNvSpPr/>
          <p:nvPr/>
        </p:nvSpPr>
        <p:spPr>
          <a:xfrm>
            <a:off x="6194525" y="1531814"/>
            <a:ext cx="2063257" cy="437985"/>
          </a:xfrm>
          <a:prstGeom prst="roundRect">
            <a:avLst/>
          </a:prstGeom>
          <a:solidFill>
            <a:srgbClr val="CDACE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리워드샵</a:t>
            </a:r>
            <a:r>
              <a:rPr lang="ko-KR" altLang="en-US" sz="1600" b="1" dirty="0">
                <a:solidFill>
                  <a:schemeClr val="tx1"/>
                </a:solidFill>
              </a:rPr>
              <a:t> 코드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1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628959"/>
            <a:ext cx="9906000" cy="632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A842E-EFF6-418A-A8E7-F79A6A332253}"/>
              </a:ext>
            </a:extLst>
          </p:cNvPr>
          <p:cNvSpPr txBox="1"/>
          <p:nvPr/>
        </p:nvSpPr>
        <p:spPr>
          <a:xfrm>
            <a:off x="118539" y="876198"/>
            <a:ext cx="337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동작방법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>
                <a:latin typeface="+mj-ea"/>
                <a:ea typeface="+mj-ea"/>
              </a:rPr>
              <a:t>세부기능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2A95D-675D-40E7-ADE5-EAB323405DB8}"/>
              </a:ext>
            </a:extLst>
          </p:cNvPr>
          <p:cNvSpPr txBox="1"/>
          <p:nvPr/>
        </p:nvSpPr>
        <p:spPr>
          <a:xfrm>
            <a:off x="221644" y="10573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작품 구현방법</a:t>
            </a:r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64F716B7-7A6E-4D3C-95AD-0FC42ADC40EC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86D7B-9D86-4739-B65B-08764EA24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/>
          <a:stretch/>
        </p:blipFill>
        <p:spPr bwMode="auto">
          <a:xfrm>
            <a:off x="221644" y="1625166"/>
            <a:ext cx="2223501" cy="44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4A7DA6-5277-4E9D-AEF5-D63FD27A5559}"/>
              </a:ext>
            </a:extLst>
          </p:cNvPr>
          <p:cNvSpPr txBox="1"/>
          <p:nvPr/>
        </p:nvSpPr>
        <p:spPr>
          <a:xfrm>
            <a:off x="2417481" y="1658811"/>
            <a:ext cx="262010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개인정보 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입력창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 첫 </a:t>
            </a:r>
            <a:r>
              <a:rPr lang="ko-KR" altLang="en-US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실행시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개인정보 저장</a:t>
            </a:r>
            <a:endParaRPr lang="en-US" altLang="ko-KR" sz="13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사용자의 개인정보를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데이터베이스에 저장한다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기상시간은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공부명언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푸시알림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시간에 반영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보호자 전화번호는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포인트적립이나 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상품구매시 메세지에 반영</a:t>
            </a:r>
            <a:endParaRPr lang="ko-KR" altLang="en-US" sz="1200" b="0" dirty="0">
              <a:effectLst/>
            </a:endParaRPr>
          </a:p>
          <a:p>
            <a:br>
              <a:rPr lang="ko-KR" altLang="en-US" sz="1200" b="0" dirty="0">
                <a:effectLst/>
              </a:rPr>
            </a:br>
            <a:endParaRPr lang="ko-KR" altLang="en-US" sz="12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2BC5A1-701E-42FD-B08F-0091A7C3E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"/>
          <a:stretch/>
        </p:blipFill>
        <p:spPr bwMode="auto">
          <a:xfrm>
            <a:off x="4897591" y="1625166"/>
            <a:ext cx="2223500" cy="441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B043F1-BFCC-4314-B0EB-1A9DB93577B7}"/>
              </a:ext>
            </a:extLst>
          </p:cNvPr>
          <p:cNvSpPr txBox="1"/>
          <p:nvPr/>
        </p:nvSpPr>
        <p:spPr>
          <a:xfrm>
            <a:off x="7121091" y="1602552"/>
            <a:ext cx="50292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메인화면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오늘의 날짜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총 공부시간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명언 표시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다른 화면으로 넘어갈 수 있는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버튼 배치</a:t>
            </a:r>
            <a:endParaRPr lang="ko-KR" altLang="en-US" sz="1400" b="0" dirty="0">
              <a:effectLst/>
            </a:endParaRPr>
          </a:p>
          <a:p>
            <a:br>
              <a:rPr lang="ko-KR" altLang="en-US" sz="1400" b="0" dirty="0">
                <a:effectLst/>
              </a:rPr>
            </a:b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4EFE9-71C7-4568-BAAF-4251E5DDCC95}"/>
              </a:ext>
            </a:extLst>
          </p:cNvPr>
          <p:cNvSpPr txBox="1"/>
          <p:nvPr/>
        </p:nvSpPr>
        <p:spPr>
          <a:xfrm>
            <a:off x="7189297" y="2966511"/>
            <a:ext cx="24950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총 공부시간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하루동안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플래너를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키고 공부한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총 시간 표시</a:t>
            </a:r>
            <a:endParaRPr lang="ko-KR" altLang="en-US" sz="1200" b="0" dirty="0">
              <a:effectLst/>
            </a:endParaRPr>
          </a:p>
          <a:p>
            <a:br>
              <a:rPr lang="ko-KR" altLang="en-US" sz="1200" b="0" dirty="0">
                <a:effectLst/>
              </a:rPr>
            </a:b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414ECA-5BEB-4F9D-BE94-A460C1132F5B}"/>
              </a:ext>
            </a:extLst>
          </p:cNvPr>
          <p:cNvSpPr txBox="1"/>
          <p:nvPr/>
        </p:nvSpPr>
        <p:spPr>
          <a:xfrm>
            <a:off x="7233426" y="4043060"/>
            <a:ext cx="23074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이동 버튼</a:t>
            </a:r>
            <a:b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다른 화면으로 이동하는 버튼</a:t>
            </a:r>
            <a:endParaRPr lang="ko-KR" altLang="en-US" sz="1200" b="0" dirty="0">
              <a:effectLst/>
            </a:endParaRPr>
          </a:p>
          <a:p>
            <a:br>
              <a:rPr lang="ko-KR" altLang="en-US" sz="1200" b="0" dirty="0">
                <a:effectLst/>
              </a:rPr>
            </a:br>
            <a:endParaRPr lang="ko-KR" altLang="en-US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A5E35A-2FCF-4FB6-BE41-8D4E91A240E1}"/>
              </a:ext>
            </a:extLst>
          </p:cNvPr>
          <p:cNvCxnSpPr>
            <a:cxnSpLocks/>
          </p:cNvCxnSpPr>
          <p:nvPr/>
        </p:nvCxnSpPr>
        <p:spPr>
          <a:xfrm flipH="1" flipV="1">
            <a:off x="6650892" y="2631969"/>
            <a:ext cx="538406" cy="44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398630-630E-4C12-9AB8-C0401CCC2A64}"/>
              </a:ext>
            </a:extLst>
          </p:cNvPr>
          <p:cNvCxnSpPr>
            <a:cxnSpLocks/>
          </p:cNvCxnSpPr>
          <p:nvPr/>
        </p:nvCxnSpPr>
        <p:spPr>
          <a:xfrm flipH="1">
            <a:off x="6920095" y="4320296"/>
            <a:ext cx="269202" cy="16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29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628959"/>
            <a:ext cx="9906000" cy="632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A842E-EFF6-418A-A8E7-F79A6A332253}"/>
              </a:ext>
            </a:extLst>
          </p:cNvPr>
          <p:cNvSpPr txBox="1"/>
          <p:nvPr/>
        </p:nvSpPr>
        <p:spPr>
          <a:xfrm>
            <a:off x="118539" y="876198"/>
            <a:ext cx="337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동작방법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>
                <a:latin typeface="+mj-ea"/>
                <a:ea typeface="+mj-ea"/>
              </a:rPr>
              <a:t>세부기능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2A95D-675D-40E7-ADE5-EAB323405DB8}"/>
              </a:ext>
            </a:extLst>
          </p:cNvPr>
          <p:cNvSpPr txBox="1"/>
          <p:nvPr/>
        </p:nvSpPr>
        <p:spPr>
          <a:xfrm>
            <a:off x="221644" y="10573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작품 구현방법</a:t>
            </a:r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64F716B7-7A6E-4D3C-95AD-0FC42ADC40EC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93E3809-8B6E-4133-8166-5D37F455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8" y="2142222"/>
            <a:ext cx="4280598" cy="386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72B2557-578D-43F4-B6A9-F7984F1A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693" y="2395393"/>
            <a:ext cx="4825606" cy="189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95F43C3-9BF8-46B9-8F74-81D79603B2ED}"/>
              </a:ext>
            </a:extLst>
          </p:cNvPr>
          <p:cNvCxnSpPr/>
          <p:nvPr/>
        </p:nvCxnSpPr>
        <p:spPr>
          <a:xfrm>
            <a:off x="4743938" y="1531815"/>
            <a:ext cx="0" cy="4235939"/>
          </a:xfrm>
          <a:prstGeom prst="line">
            <a:avLst/>
          </a:prstGeom>
          <a:ln w="5715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61D6656-67A0-4420-AA32-1321F52BEE49}"/>
              </a:ext>
            </a:extLst>
          </p:cNvPr>
          <p:cNvSpPr/>
          <p:nvPr/>
        </p:nvSpPr>
        <p:spPr>
          <a:xfrm>
            <a:off x="6194525" y="1531814"/>
            <a:ext cx="2063257" cy="437985"/>
          </a:xfrm>
          <a:prstGeom prst="roundRect">
            <a:avLst/>
          </a:prstGeom>
          <a:solidFill>
            <a:srgbClr val="CDACE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메인화면</a:t>
            </a:r>
            <a:r>
              <a:rPr lang="ko-KR" altLang="en-US" sz="1600" b="1" dirty="0">
                <a:solidFill>
                  <a:schemeClr val="tx1"/>
                </a:solidFill>
              </a:rPr>
              <a:t> 코드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3AF83DC-DED5-4488-BFF5-B8BE8FB8FAB2}"/>
              </a:ext>
            </a:extLst>
          </p:cNvPr>
          <p:cNvSpPr/>
          <p:nvPr/>
        </p:nvSpPr>
        <p:spPr>
          <a:xfrm>
            <a:off x="1298185" y="1515086"/>
            <a:ext cx="2063257" cy="437985"/>
          </a:xfrm>
          <a:prstGeom prst="roundRect">
            <a:avLst/>
          </a:prstGeom>
          <a:solidFill>
            <a:srgbClr val="CDACE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개인정보화면 코드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6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B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15EC5F6-B6DA-46FB-B1DE-3FA6C0C68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62" y="573550"/>
            <a:ext cx="8897475" cy="57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04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628959"/>
            <a:ext cx="9906000" cy="632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A842E-EFF6-418A-A8E7-F79A6A332253}"/>
              </a:ext>
            </a:extLst>
          </p:cNvPr>
          <p:cNvSpPr txBox="1"/>
          <p:nvPr/>
        </p:nvSpPr>
        <p:spPr>
          <a:xfrm>
            <a:off x="118539" y="876198"/>
            <a:ext cx="337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동작방법 </a:t>
            </a:r>
            <a:r>
              <a:rPr lang="en-US" altLang="ko-KR" sz="2400" b="1" dirty="0">
                <a:latin typeface="+mj-ea"/>
                <a:ea typeface="+mj-ea"/>
              </a:rPr>
              <a:t>- </a:t>
            </a:r>
            <a:r>
              <a:rPr lang="ko-KR" altLang="en-US" sz="2400" b="1" dirty="0">
                <a:latin typeface="+mj-ea"/>
                <a:ea typeface="+mj-ea"/>
              </a:rPr>
              <a:t>세부기능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2A95D-675D-40E7-ADE5-EAB323405DB8}"/>
              </a:ext>
            </a:extLst>
          </p:cNvPr>
          <p:cNvSpPr txBox="1"/>
          <p:nvPr/>
        </p:nvSpPr>
        <p:spPr>
          <a:xfrm>
            <a:off x="221644" y="10573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작품 구현방법</a:t>
            </a:r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64F716B7-7A6E-4D3C-95AD-0FC42ADC40EC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B3D3639-7FDF-4863-9F2E-231B7385A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"/>
          <a:stretch/>
        </p:blipFill>
        <p:spPr bwMode="auto">
          <a:xfrm>
            <a:off x="301618" y="1521250"/>
            <a:ext cx="2412140" cy="479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C8B225-18AE-4D1C-B83D-382861119DBE}"/>
              </a:ext>
            </a:extLst>
          </p:cNvPr>
          <p:cNvSpPr txBox="1"/>
          <p:nvPr/>
        </p:nvSpPr>
        <p:spPr>
          <a:xfrm>
            <a:off x="2556392" y="1460361"/>
            <a:ext cx="502920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스마트 리포트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사용자의 데이터를 시각화해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공부실태를 더 잘 파악 하도록 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도와주는 화면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사용자가 매긴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별점의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평균을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이미지로 보여준다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공부시간을 자신과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비슷한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친구들과 비교해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그래프로 보여준다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리포트 전송기능으로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자신의 공부현황을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다른 사람에게 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객관적으로 전달한다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400" b="0" dirty="0">
              <a:effectLst/>
            </a:endParaRPr>
          </a:p>
          <a:p>
            <a:br>
              <a:rPr lang="ko-KR" altLang="en-US" sz="1400" b="0" dirty="0">
                <a:effectLst/>
              </a:rPr>
            </a:br>
            <a:endParaRPr lang="ko-KR" altLang="en-US" sz="1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A8A7FB0-C241-47EC-9ABF-42FFD7959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"/>
          <a:stretch/>
        </p:blipFill>
        <p:spPr bwMode="auto">
          <a:xfrm>
            <a:off x="5191532" y="1489395"/>
            <a:ext cx="2236693" cy="44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2565A8-3C7A-4509-8729-CEBC0E4C86B5}"/>
              </a:ext>
            </a:extLst>
          </p:cNvPr>
          <p:cNvSpPr txBox="1"/>
          <p:nvPr/>
        </p:nvSpPr>
        <p:spPr>
          <a:xfrm>
            <a:off x="7428225" y="1366897"/>
            <a:ext cx="241214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설정화면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앱에 대한 다양한 시간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기준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설정을 변경할 수 있는 화면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</a:rPr>
            </a:br>
            <a:br>
              <a:rPr lang="ko-KR" altLang="en-US" sz="1200" b="0" dirty="0">
                <a:effectLst/>
              </a:rPr>
            </a:b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 스위치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푸시알림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여부를 결정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플래너를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변경할 수 있는지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없는지 설정가능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</a:rPr>
            </a:br>
            <a:br>
              <a:rPr lang="ko-KR" altLang="en-US" sz="1200" b="0" dirty="0">
                <a:effectLst/>
              </a:rPr>
            </a:b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공부자극 시간버튼</a:t>
            </a:r>
            <a:b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공부자극이 필요한 시간을 설정가능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</a:rPr>
            </a:br>
            <a:br>
              <a:rPr lang="ko-KR" altLang="en-US" sz="1200" b="0" dirty="0">
                <a:effectLst/>
              </a:rPr>
            </a:b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개인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리워드정보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변경</a:t>
            </a:r>
            <a:endParaRPr lang="ko-KR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리워드 메세지를 전송할 전화번호와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플래너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기준을 변경 가능</a:t>
            </a:r>
            <a:endParaRPr lang="ko-KR" altLang="en-US" sz="1200" b="0" dirty="0">
              <a:effectLst/>
            </a:endParaRPr>
          </a:p>
          <a:p>
            <a:br>
              <a:rPr lang="ko-KR" altLang="en-US" sz="1200" b="0" dirty="0">
                <a:effectLst/>
              </a:rPr>
            </a:br>
            <a:endParaRPr lang="ko-KR" altLang="en-US" sz="12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46FAEA56-6D22-43F5-94A5-8DEF6EADD2B7}"/>
              </a:ext>
            </a:extLst>
          </p:cNvPr>
          <p:cNvCxnSpPr/>
          <p:nvPr/>
        </p:nvCxnSpPr>
        <p:spPr>
          <a:xfrm rot="10800000">
            <a:off x="6973557" y="2371412"/>
            <a:ext cx="454669" cy="3014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3208AA4-187D-4E0C-9471-7335B27FA3E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85592" y="3071603"/>
            <a:ext cx="782665" cy="487486"/>
          </a:xfrm>
          <a:prstGeom prst="bentConnector3">
            <a:avLst>
              <a:gd name="adj1" fmla="val 1000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175EB7D-E46A-470F-9DF0-E928F139E00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77297" y="3991864"/>
            <a:ext cx="1017782" cy="9497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FB111C-0F0B-42C0-8953-7C3CFB09E82B}"/>
              </a:ext>
            </a:extLst>
          </p:cNvPr>
          <p:cNvSpPr/>
          <p:nvPr/>
        </p:nvSpPr>
        <p:spPr>
          <a:xfrm>
            <a:off x="0" y="0"/>
            <a:ext cx="3935506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D746B-D8E3-4A8D-8496-5B699FAF6BF7}"/>
              </a:ext>
            </a:extLst>
          </p:cNvPr>
          <p:cNvSpPr txBox="1"/>
          <p:nvPr/>
        </p:nvSpPr>
        <p:spPr>
          <a:xfrm>
            <a:off x="116541" y="1843950"/>
            <a:ext cx="37024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프로젝트를 진행하며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프로젝트 진행 중 어려웠던 점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보완하고 싶은 점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퍼즐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플래너를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통한 미래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느낀 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B50AC-9984-4F84-B2BC-2B4F75128A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6" y="3157776"/>
            <a:ext cx="5244572" cy="45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5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-1" y="711882"/>
            <a:ext cx="9906000" cy="614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A842E-EFF6-418A-A8E7-F79A6A332253}"/>
              </a:ext>
            </a:extLst>
          </p:cNvPr>
          <p:cNvSpPr txBox="1"/>
          <p:nvPr/>
        </p:nvSpPr>
        <p:spPr>
          <a:xfrm>
            <a:off x="84868" y="1047161"/>
            <a:ext cx="4341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200" spc="-150" dirty="0">
                <a:latin typeface="+mj-ea"/>
                <a:ea typeface="+mj-ea"/>
              </a:rPr>
              <a:t>프로젝트 진행 중 어려웠던 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18AF82-FAD7-4061-9323-43603952A2A1}"/>
              </a:ext>
            </a:extLst>
          </p:cNvPr>
          <p:cNvCxnSpPr>
            <a:cxnSpLocks/>
          </p:cNvCxnSpPr>
          <p:nvPr/>
        </p:nvCxnSpPr>
        <p:spPr>
          <a:xfrm>
            <a:off x="0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CBD98AA-D519-491B-B3C8-206D7426624F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2BBE38-7BF0-4212-9344-1026F1DF18DB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2A95D-675D-40E7-ADE5-EAB323405DB8}"/>
              </a:ext>
            </a:extLst>
          </p:cNvPr>
          <p:cNvSpPr txBox="1"/>
          <p:nvPr/>
        </p:nvSpPr>
        <p:spPr>
          <a:xfrm>
            <a:off x="221644" y="105739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프로젝트를 진행하며</a:t>
            </a:r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156DBDEC-003B-4FED-B5EA-385044327DAE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1DE53-1BAB-4C5A-BA70-02F491E72A0A}"/>
              </a:ext>
            </a:extLst>
          </p:cNvPr>
          <p:cNvSpPr txBox="1"/>
          <p:nvPr/>
        </p:nvSpPr>
        <p:spPr>
          <a:xfrm>
            <a:off x="84868" y="1840498"/>
            <a:ext cx="934600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숫자데이터를 기반으로 한 </a:t>
            </a:r>
            <a:r>
              <a:rPr lang="en-US" altLang="ko-KR" dirty="0"/>
              <a:t>AI</a:t>
            </a:r>
            <a:r>
              <a:rPr lang="ko-KR" altLang="en-US" dirty="0"/>
              <a:t>예제 부족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sz="1400" dirty="0"/>
              <a:t>대부분의 </a:t>
            </a:r>
            <a:r>
              <a:rPr lang="en-US" altLang="ko-KR" sz="1400" dirty="0"/>
              <a:t>AI</a:t>
            </a:r>
            <a:r>
              <a:rPr lang="ko-KR" altLang="en-US" sz="1400" dirty="0"/>
              <a:t>예제는 이미지</a:t>
            </a:r>
            <a:r>
              <a:rPr lang="en-US" altLang="ko-KR" sz="1400" dirty="0"/>
              <a:t>,</a:t>
            </a:r>
            <a:r>
              <a:rPr lang="ko-KR" altLang="en-US" sz="1400" dirty="0"/>
              <a:t>문자</a:t>
            </a:r>
            <a:r>
              <a:rPr lang="en-US" altLang="ko-KR" sz="1400" dirty="0"/>
              <a:t>,</a:t>
            </a:r>
            <a:r>
              <a:rPr lang="ko-KR" altLang="en-US" sz="1400" dirty="0"/>
              <a:t>소리 등을 이용하였는데 숫자 데이터를 사용한 예제는 많이 없었다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</a:t>
            </a:r>
            <a:r>
              <a:rPr lang="ko-KR" altLang="en-US" sz="1400" dirty="0"/>
              <a:t>또한 앱 </a:t>
            </a:r>
            <a:r>
              <a:rPr lang="ko-KR" altLang="en-US" sz="1400" dirty="0" err="1"/>
              <a:t>인벤터와</a:t>
            </a:r>
            <a:r>
              <a:rPr lang="ko-KR" altLang="en-US" sz="1400" dirty="0"/>
              <a:t> 숫자</a:t>
            </a:r>
            <a:r>
              <a:rPr lang="en-US" altLang="ko-KR" sz="1400" dirty="0"/>
              <a:t>AI</a:t>
            </a:r>
            <a:r>
              <a:rPr lang="ko-KR" altLang="en-US" sz="1400" dirty="0"/>
              <a:t>를 연결시키는 예제도 거의 없어서 참고하기도 쉽지 않았다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</a:t>
            </a:r>
            <a:r>
              <a:rPr lang="ko-KR" altLang="en-US" sz="1400" dirty="0"/>
              <a:t>기존에 있던 </a:t>
            </a:r>
            <a:r>
              <a:rPr lang="en-US" altLang="ko-KR" sz="1400" dirty="0"/>
              <a:t>AI</a:t>
            </a:r>
            <a:r>
              <a:rPr lang="ko-KR" altLang="en-US" sz="1400" dirty="0"/>
              <a:t>가 아닌 퍼즐 </a:t>
            </a:r>
            <a:r>
              <a:rPr lang="ko-KR" altLang="en-US" sz="1400" dirty="0" err="1"/>
              <a:t>플래너에</a:t>
            </a:r>
            <a:r>
              <a:rPr lang="ko-KR" altLang="en-US" sz="1400" dirty="0"/>
              <a:t> 맞는 </a:t>
            </a:r>
            <a:r>
              <a:rPr lang="en-US" altLang="ko-KR" sz="1400" dirty="0"/>
              <a:t>AI</a:t>
            </a:r>
            <a:r>
              <a:rPr lang="ko-KR" altLang="en-US" sz="1400" dirty="0"/>
              <a:t>를 해야 하기때문에 어디서 </a:t>
            </a:r>
            <a:r>
              <a:rPr lang="en-US" altLang="ko-KR" sz="1400" dirty="0"/>
              <a:t>AI</a:t>
            </a:r>
            <a:r>
              <a:rPr lang="ko-KR" altLang="en-US" sz="1400" dirty="0"/>
              <a:t>를 만들어야 하는지도 고민이 되었다</a:t>
            </a:r>
            <a:r>
              <a:rPr lang="en-US" altLang="ko-KR" sz="140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   </a:t>
            </a:r>
            <a:r>
              <a:rPr lang="ko-KR" altLang="en-US" dirty="0"/>
              <a:t>블록코딩의 한계</a:t>
            </a:r>
            <a:endParaRPr lang="en-US" altLang="ko-KR" dirty="0"/>
          </a:p>
          <a:p>
            <a:r>
              <a:rPr lang="en-US" altLang="ko-KR" dirty="0"/>
              <a:t>      (1)  AI</a:t>
            </a:r>
          </a:p>
          <a:p>
            <a:r>
              <a:rPr lang="en-US" altLang="ko-KR" dirty="0"/>
              <a:t>          </a:t>
            </a:r>
            <a:r>
              <a:rPr lang="ko-KR" altLang="en-US" sz="1400" dirty="0"/>
              <a:t>앱 </a:t>
            </a:r>
            <a:r>
              <a:rPr lang="ko-KR" altLang="en-US" sz="1400" dirty="0" err="1"/>
              <a:t>인벤터에서</a:t>
            </a:r>
            <a:r>
              <a:rPr lang="ko-KR" altLang="en-US" sz="1400" dirty="0"/>
              <a:t> 블록코딩으로 </a:t>
            </a:r>
            <a:r>
              <a:rPr lang="en-US" altLang="ko-KR" sz="1400" dirty="0"/>
              <a:t>AI</a:t>
            </a:r>
            <a:r>
              <a:rPr lang="ko-KR" altLang="en-US" sz="1400" dirty="0"/>
              <a:t>의 값을 입</a:t>
            </a:r>
            <a:r>
              <a:rPr lang="en-US" altLang="ko-KR" sz="1400" dirty="0"/>
              <a:t>, </a:t>
            </a:r>
            <a:r>
              <a:rPr lang="ko-KR" altLang="en-US" sz="1400" dirty="0"/>
              <a:t>출력하는 방법이 자세하게 나와있지 않았고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        </a:t>
            </a:r>
            <a:r>
              <a:rPr lang="ko-KR" altLang="en-US" sz="1400" dirty="0"/>
              <a:t>테스트 중 </a:t>
            </a:r>
            <a:r>
              <a:rPr lang="ko-KR" altLang="en-US" sz="1400" dirty="0" err="1"/>
              <a:t>렉이</a:t>
            </a:r>
            <a:r>
              <a:rPr lang="ko-KR" altLang="en-US" sz="1400" dirty="0"/>
              <a:t> 많이 걸려 오류가 많이 생겼었다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    (2) </a:t>
            </a:r>
            <a:r>
              <a:rPr lang="ko-KR" altLang="en-US" dirty="0"/>
              <a:t>메신저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ko-KR" altLang="en-US" sz="1400" dirty="0"/>
              <a:t>처음에는 보호자의 확인을 받으면 포인트가 적립되는 기준을 적용해보려 하였으나 앱 </a:t>
            </a:r>
            <a:r>
              <a:rPr lang="ko-KR" altLang="en-US" sz="1400" dirty="0" err="1"/>
              <a:t>인벤터에서</a:t>
            </a:r>
            <a:endParaRPr lang="en-US" altLang="ko-KR" sz="1400" dirty="0"/>
          </a:p>
          <a:p>
            <a:r>
              <a:rPr lang="en-US" altLang="ko-KR" dirty="0"/>
              <a:t>            </a:t>
            </a:r>
            <a:r>
              <a:rPr lang="ko-KR" altLang="en-US" sz="1400" dirty="0"/>
              <a:t>메시지를 수신하지 못해 기능을 제대로 구현하지 못하였다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   </a:t>
            </a:r>
            <a:r>
              <a:rPr lang="en-US" altLang="ko-KR" dirty="0"/>
              <a:t>(3)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ko-KR" altLang="en-US" sz="1400" dirty="0"/>
              <a:t>수많은 데이터베이스를 사용해야 하기때문에 앱에서 로딩이 오래 걸렸고</a:t>
            </a:r>
            <a:r>
              <a:rPr lang="en-US" altLang="ko-KR" sz="1400" dirty="0"/>
              <a:t>, </a:t>
            </a:r>
            <a:r>
              <a:rPr lang="ko-KR" altLang="en-US" sz="1400" dirty="0"/>
              <a:t>코딩할 때도 많이 튕기는 현상이                  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2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-1" y="711882"/>
            <a:ext cx="9906000" cy="614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A842E-EFF6-418A-A8E7-F79A6A332253}"/>
              </a:ext>
            </a:extLst>
          </p:cNvPr>
          <p:cNvSpPr txBox="1"/>
          <p:nvPr/>
        </p:nvSpPr>
        <p:spPr>
          <a:xfrm>
            <a:off x="427917" y="1018582"/>
            <a:ext cx="337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추후 보완하고 싶은 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18AF82-FAD7-4061-9323-43603952A2A1}"/>
              </a:ext>
            </a:extLst>
          </p:cNvPr>
          <p:cNvCxnSpPr>
            <a:cxnSpLocks/>
          </p:cNvCxnSpPr>
          <p:nvPr/>
        </p:nvCxnSpPr>
        <p:spPr>
          <a:xfrm>
            <a:off x="0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CBD98AA-D519-491B-B3C8-206D7426624F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2BBE38-7BF0-4212-9344-1026F1DF18DB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2A95D-675D-40E7-ADE5-EAB323405DB8}"/>
              </a:ext>
            </a:extLst>
          </p:cNvPr>
          <p:cNvSpPr txBox="1"/>
          <p:nvPr/>
        </p:nvSpPr>
        <p:spPr>
          <a:xfrm>
            <a:off x="221644" y="105739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프로젝트를 진행하며</a:t>
            </a:r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CBD318C9-40E6-4627-BD56-A42FFCBFA26E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2601F1-EF2F-4CEB-B324-1F86367CB60A}"/>
              </a:ext>
            </a:extLst>
          </p:cNvPr>
          <p:cNvSpPr txBox="1"/>
          <p:nvPr/>
        </p:nvSpPr>
        <p:spPr>
          <a:xfrm>
            <a:off x="295313" y="1720828"/>
            <a:ext cx="93682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스마트 리포트를 완벽하게 구현하고 싶다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AI</a:t>
            </a:r>
            <a:r>
              <a:rPr lang="ko-KR" altLang="en-US" dirty="0"/>
              <a:t>의 분류 값을 키워 더욱 발전된 데이터를 통해 더 좋은 결과를 출력 가능하게 하고싶다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앱 </a:t>
            </a:r>
            <a:r>
              <a:rPr lang="ko-KR" altLang="en-US" dirty="0" err="1"/>
              <a:t>인벤터에서</a:t>
            </a:r>
            <a:r>
              <a:rPr lang="ko-KR" altLang="en-US" dirty="0"/>
              <a:t> 안된 메시지 수신기능을 구현해보고 싶다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리워드 샵의 상품을 보호자가 사주는 것 이외에도 상품을 추가하고 싶다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앱에서 설정가능한 과목이나 피드백을 더 많은 종류로 설정 가능하도록 하고싶다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5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-1" y="711882"/>
            <a:ext cx="9906000" cy="614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04829A-767C-4921-B182-5649F9FBE6E6}"/>
              </a:ext>
            </a:extLst>
          </p:cNvPr>
          <p:cNvSpPr/>
          <p:nvPr/>
        </p:nvSpPr>
        <p:spPr>
          <a:xfrm>
            <a:off x="5080263" y="2106074"/>
            <a:ext cx="2251380" cy="3309119"/>
          </a:xfrm>
          <a:prstGeom prst="rect">
            <a:avLst/>
          </a:prstGeom>
          <a:solidFill>
            <a:srgbClr val="C9A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112A07-B961-4658-AD26-1CE38E130D70}"/>
              </a:ext>
            </a:extLst>
          </p:cNvPr>
          <p:cNvSpPr/>
          <p:nvPr/>
        </p:nvSpPr>
        <p:spPr>
          <a:xfrm>
            <a:off x="5079082" y="4775591"/>
            <a:ext cx="2252561" cy="642527"/>
          </a:xfrm>
          <a:prstGeom prst="rect">
            <a:avLst/>
          </a:prstGeom>
          <a:solidFill>
            <a:srgbClr val="FC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A842E-EFF6-418A-A8E7-F79A6A332253}"/>
              </a:ext>
            </a:extLst>
          </p:cNvPr>
          <p:cNvSpPr txBox="1"/>
          <p:nvPr/>
        </p:nvSpPr>
        <p:spPr>
          <a:xfrm>
            <a:off x="262753" y="1018582"/>
            <a:ext cx="3776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퍼즐 </a:t>
            </a:r>
            <a:r>
              <a:rPr lang="ko-KR" altLang="en-US" sz="2400" dirty="0" err="1">
                <a:latin typeface="+mj-ea"/>
                <a:ea typeface="+mj-ea"/>
              </a:rPr>
              <a:t>플래너를</a:t>
            </a:r>
            <a:r>
              <a:rPr lang="ko-KR" altLang="en-US" sz="2400" dirty="0">
                <a:latin typeface="+mj-ea"/>
                <a:ea typeface="+mj-ea"/>
              </a:rPr>
              <a:t> 통한 미래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18AF82-FAD7-4061-9323-43603952A2A1}"/>
              </a:ext>
            </a:extLst>
          </p:cNvPr>
          <p:cNvCxnSpPr>
            <a:cxnSpLocks/>
          </p:cNvCxnSpPr>
          <p:nvPr/>
        </p:nvCxnSpPr>
        <p:spPr>
          <a:xfrm>
            <a:off x="-26505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CBD98AA-D519-491B-B3C8-206D7426624F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2BBE38-7BF0-4212-9344-1026F1DF18DB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2A95D-675D-40E7-ADE5-EAB323405DB8}"/>
              </a:ext>
            </a:extLst>
          </p:cNvPr>
          <p:cNvSpPr txBox="1"/>
          <p:nvPr/>
        </p:nvSpPr>
        <p:spPr>
          <a:xfrm>
            <a:off x="221644" y="105739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프로젝트를 진행하며</a:t>
            </a:r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8301516C-F015-48C5-988B-22E8E5F0C8B5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1C78A2-A278-4C4D-AEB3-9B5A7D9177BF}"/>
              </a:ext>
            </a:extLst>
          </p:cNvPr>
          <p:cNvSpPr/>
          <p:nvPr/>
        </p:nvSpPr>
        <p:spPr>
          <a:xfrm>
            <a:off x="359301" y="2106074"/>
            <a:ext cx="2251380" cy="3309119"/>
          </a:xfrm>
          <a:prstGeom prst="rect">
            <a:avLst/>
          </a:prstGeom>
          <a:solidFill>
            <a:srgbClr val="F3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50FD5A-D2E4-4539-84DC-492BBD6E633C}"/>
              </a:ext>
            </a:extLst>
          </p:cNvPr>
          <p:cNvSpPr/>
          <p:nvPr/>
        </p:nvSpPr>
        <p:spPr>
          <a:xfrm>
            <a:off x="2719782" y="2114462"/>
            <a:ext cx="2251380" cy="3309119"/>
          </a:xfrm>
          <a:prstGeom prst="rect">
            <a:avLst/>
          </a:prstGeom>
          <a:solidFill>
            <a:srgbClr val="CDA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6092FE-F914-4905-AC0F-9B7CB2BCE50A}"/>
              </a:ext>
            </a:extLst>
          </p:cNvPr>
          <p:cNvSpPr/>
          <p:nvPr/>
        </p:nvSpPr>
        <p:spPr>
          <a:xfrm>
            <a:off x="7440744" y="2100622"/>
            <a:ext cx="2251380" cy="3309119"/>
          </a:xfrm>
          <a:prstGeom prst="rect">
            <a:avLst/>
          </a:prstGeom>
          <a:solidFill>
            <a:srgbClr val="B97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76B9A-6DF8-44CF-B2CC-02625780D7EC}"/>
              </a:ext>
            </a:extLst>
          </p:cNvPr>
          <p:cNvSpPr txBox="1"/>
          <p:nvPr/>
        </p:nvSpPr>
        <p:spPr>
          <a:xfrm>
            <a:off x="359299" y="17869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16F2A2-924A-4B45-9D2A-307EF2CB504D}"/>
              </a:ext>
            </a:extLst>
          </p:cNvPr>
          <p:cNvSpPr txBox="1"/>
          <p:nvPr/>
        </p:nvSpPr>
        <p:spPr>
          <a:xfrm>
            <a:off x="2683798" y="17703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BB4536-B0B3-457B-92EE-9E638ADF4FDA}"/>
              </a:ext>
            </a:extLst>
          </p:cNvPr>
          <p:cNvSpPr txBox="1"/>
          <p:nvPr/>
        </p:nvSpPr>
        <p:spPr>
          <a:xfrm>
            <a:off x="5062271" y="17874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A57FB-0102-4D5F-98A4-77FF881C8ADE}"/>
              </a:ext>
            </a:extLst>
          </p:cNvPr>
          <p:cNvSpPr txBox="1"/>
          <p:nvPr/>
        </p:nvSpPr>
        <p:spPr>
          <a:xfrm>
            <a:off x="7434213" y="17869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25F243-5F8A-4F96-8E5C-AEACB2DEF4D8}"/>
              </a:ext>
            </a:extLst>
          </p:cNvPr>
          <p:cNvSpPr txBox="1"/>
          <p:nvPr/>
        </p:nvSpPr>
        <p:spPr>
          <a:xfrm>
            <a:off x="5085609" y="4653234"/>
            <a:ext cx="24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E3DDFC-08EB-4FFD-80EF-7387E3251414}"/>
              </a:ext>
            </a:extLst>
          </p:cNvPr>
          <p:cNvSpPr/>
          <p:nvPr/>
        </p:nvSpPr>
        <p:spPr>
          <a:xfrm>
            <a:off x="2720757" y="4782936"/>
            <a:ext cx="2252561" cy="642527"/>
          </a:xfrm>
          <a:prstGeom prst="rect">
            <a:avLst/>
          </a:prstGeom>
          <a:solidFill>
            <a:srgbClr val="FC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C57ADF-F3EF-44AB-BCBB-536160F692C8}"/>
              </a:ext>
            </a:extLst>
          </p:cNvPr>
          <p:cNvSpPr/>
          <p:nvPr/>
        </p:nvSpPr>
        <p:spPr>
          <a:xfrm>
            <a:off x="359299" y="4775592"/>
            <a:ext cx="2252561" cy="642527"/>
          </a:xfrm>
          <a:prstGeom prst="rect">
            <a:avLst/>
          </a:prstGeom>
          <a:solidFill>
            <a:srgbClr val="FC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70522-D28B-4FD3-BA3C-34121066DDA5}"/>
              </a:ext>
            </a:extLst>
          </p:cNvPr>
          <p:cNvSpPr txBox="1"/>
          <p:nvPr/>
        </p:nvSpPr>
        <p:spPr>
          <a:xfrm>
            <a:off x="359299" y="4850504"/>
            <a:ext cx="249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학업능률 향상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자기주도학습력</a:t>
            </a:r>
            <a:r>
              <a:rPr lang="ko-KR" altLang="en-US" sz="1400" dirty="0"/>
              <a:t> 증가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039FAC-35FC-45AE-A5ED-E9EC0D555154}"/>
              </a:ext>
            </a:extLst>
          </p:cNvPr>
          <p:cNvSpPr txBox="1"/>
          <p:nvPr/>
        </p:nvSpPr>
        <p:spPr>
          <a:xfrm>
            <a:off x="2662557" y="4842830"/>
            <a:ext cx="2498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사교육의 과의존도 감소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부모의 사교육비 부담 감소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2C197-301B-489F-BE25-1EF78797A65A}"/>
              </a:ext>
            </a:extLst>
          </p:cNvPr>
          <p:cNvSpPr txBox="1"/>
          <p:nvPr/>
        </p:nvSpPr>
        <p:spPr>
          <a:xfrm>
            <a:off x="5028387" y="4842310"/>
            <a:ext cx="2504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자신의 시간을 계획해 </a:t>
            </a:r>
            <a:endParaRPr lang="en-US" altLang="ko-KR" sz="1400" dirty="0"/>
          </a:p>
          <a:p>
            <a:r>
              <a:rPr lang="ko-KR" altLang="en-US" sz="1400" dirty="0"/>
              <a:t>효율적으로</a:t>
            </a:r>
            <a:r>
              <a:rPr lang="en-US" altLang="ko-KR" sz="1400" dirty="0"/>
              <a:t> </a:t>
            </a:r>
            <a:r>
              <a:rPr lang="ko-KR" altLang="en-US" sz="1400" dirty="0"/>
              <a:t>소비</a:t>
            </a:r>
            <a:endParaRPr lang="en-US" altLang="ko-KR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6618A0-91F7-4821-BB63-9D8845163F46}"/>
              </a:ext>
            </a:extLst>
          </p:cNvPr>
          <p:cNvSpPr/>
          <p:nvPr/>
        </p:nvSpPr>
        <p:spPr>
          <a:xfrm>
            <a:off x="7437558" y="4767214"/>
            <a:ext cx="2252561" cy="642527"/>
          </a:xfrm>
          <a:prstGeom prst="rect">
            <a:avLst/>
          </a:prstGeom>
          <a:solidFill>
            <a:srgbClr val="FC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83CF45-0199-435C-AA9D-095F30913D8D}"/>
              </a:ext>
            </a:extLst>
          </p:cNvPr>
          <p:cNvSpPr txBox="1"/>
          <p:nvPr/>
        </p:nvSpPr>
        <p:spPr>
          <a:xfrm>
            <a:off x="7434213" y="4864416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코로나 </a:t>
            </a:r>
            <a:r>
              <a:rPr lang="en-US" altLang="ko-KR" sz="1400" dirty="0"/>
              <a:t>19</a:t>
            </a:r>
            <a:r>
              <a:rPr lang="ko-KR" altLang="en-US" sz="1400" dirty="0"/>
              <a:t>로 인한 </a:t>
            </a:r>
            <a:endParaRPr lang="en-US" altLang="ko-KR" sz="1400" dirty="0"/>
          </a:p>
          <a:p>
            <a:r>
              <a:rPr lang="ko-KR" altLang="en-US" sz="1400" dirty="0"/>
              <a:t>학력저하현상 회복</a:t>
            </a:r>
            <a:endParaRPr lang="en-US" altLang="ko-KR" sz="1400" dirty="0"/>
          </a:p>
        </p:txBody>
      </p:sp>
      <p:pic>
        <p:nvPicPr>
          <p:cNvPr id="1028" name="Picture 4" descr="인도 사람">
            <a:extLst>
              <a:ext uri="{FF2B5EF4-FFF2-40B4-BE49-F238E27FC236}">
                <a16:creationId xmlns:a16="http://schemas.microsoft.com/office/drawing/2014/main" id="{C5CD56B7-EA48-455F-AB6D-0D92537E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03" y="2399431"/>
            <a:ext cx="1348512" cy="13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book">
            <a:extLst>
              <a:ext uri="{FF2B5EF4-FFF2-40B4-BE49-F238E27FC236}">
                <a16:creationId xmlns:a16="http://schemas.microsoft.com/office/drawing/2014/main" id="{F38532A5-EE33-4F81-8400-FBFFBA9C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6651">
            <a:off x="898256" y="3268042"/>
            <a:ext cx="1231422" cy="12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schooling free icon">
            <a:extLst>
              <a:ext uri="{FF2B5EF4-FFF2-40B4-BE49-F238E27FC236}">
                <a16:creationId xmlns:a16="http://schemas.microsoft.com/office/drawing/2014/main" id="{D8E033DA-8573-4D54-A0B5-F431D322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289" y="2519585"/>
            <a:ext cx="1730973" cy="17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lendar free icon">
            <a:extLst>
              <a:ext uri="{FF2B5EF4-FFF2-40B4-BE49-F238E27FC236}">
                <a16:creationId xmlns:a16="http://schemas.microsoft.com/office/drawing/2014/main" id="{7649786E-DF2E-437D-B024-D13FF5CB5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975" y="2676495"/>
            <a:ext cx="1505010" cy="15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chool free icon">
            <a:extLst>
              <a:ext uri="{FF2B5EF4-FFF2-40B4-BE49-F238E27FC236}">
                <a16:creationId xmlns:a16="http://schemas.microsoft.com/office/drawing/2014/main" id="{F1AC7D4D-2330-4FDE-931F-9634DC57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355" y="2465472"/>
            <a:ext cx="1655816" cy="165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hield free icon">
            <a:extLst>
              <a:ext uri="{FF2B5EF4-FFF2-40B4-BE49-F238E27FC236}">
                <a16:creationId xmlns:a16="http://schemas.microsoft.com/office/drawing/2014/main" id="{5E90EE27-905B-45DC-B427-DA786E901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10" y="3225439"/>
            <a:ext cx="877306" cy="8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77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703656"/>
            <a:ext cx="9906000" cy="6154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D89E2-F55F-4C76-A2F7-49AF8C9EB31A}"/>
              </a:ext>
            </a:extLst>
          </p:cNvPr>
          <p:cNvSpPr txBox="1"/>
          <p:nvPr/>
        </p:nvSpPr>
        <p:spPr>
          <a:xfrm>
            <a:off x="111201" y="1034108"/>
            <a:ext cx="387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프로젝트 진행 후 느낀 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DDDEC4-35C4-4096-8B3C-C01761017D38}"/>
              </a:ext>
            </a:extLst>
          </p:cNvPr>
          <p:cNvCxnSpPr>
            <a:cxnSpLocks/>
          </p:cNvCxnSpPr>
          <p:nvPr/>
        </p:nvCxnSpPr>
        <p:spPr>
          <a:xfrm>
            <a:off x="0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2E612AF8-4205-48CB-A651-D3DD7B1CA5DE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F65BE1-6486-43E6-BC22-868676C6E9B1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0CD60-2156-4CFE-B8EE-77633372BEC2}"/>
              </a:ext>
            </a:extLst>
          </p:cNvPr>
          <p:cNvSpPr txBox="1"/>
          <p:nvPr/>
        </p:nvSpPr>
        <p:spPr>
          <a:xfrm>
            <a:off x="221644" y="105739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프로젝트를 진행하며</a:t>
            </a:r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C20B07C7-5A0C-4E64-BB82-D57409322A93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37DF3F-7BFC-4B4A-AC3C-64C626CDA2A2}"/>
              </a:ext>
            </a:extLst>
          </p:cNvPr>
          <p:cNvSpPr txBox="1"/>
          <p:nvPr/>
        </p:nvSpPr>
        <p:spPr>
          <a:xfrm>
            <a:off x="2151018" y="2020083"/>
            <a:ext cx="75925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내가 만들고 싶은 </a:t>
            </a:r>
            <a:r>
              <a:rPr lang="en-US" altLang="ko-KR" sz="1600" dirty="0"/>
              <a:t>AI</a:t>
            </a:r>
            <a:r>
              <a:rPr lang="ko-KR" altLang="en-US" sz="1600" dirty="0"/>
              <a:t>를 처음으로 만들어 보는 기회가 되어서 좋았고</a:t>
            </a:r>
            <a:endParaRPr lang="en-US" altLang="ko-KR" sz="1600" dirty="0"/>
          </a:p>
          <a:p>
            <a:r>
              <a:rPr lang="ko-KR" altLang="en-US" sz="1600" dirty="0"/>
              <a:t>이번 프로젝트로 인해 </a:t>
            </a:r>
            <a:r>
              <a:rPr lang="en-US" altLang="ko-KR" sz="1600" dirty="0"/>
              <a:t>AI</a:t>
            </a:r>
            <a:r>
              <a:rPr lang="ko-KR" altLang="en-US" sz="1600" dirty="0"/>
              <a:t>기술에 대해 더 자세히 알아보는 기회가 되었다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또한 내가 원하는 코딩을 하면서 원하는 결과가 나오기 위해 정확한 코딩을 하는 방법을 알아갈 수 있었고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앞으로 더욱 심화되고 전문적인 코딩을 해보면 좋겠다는 생각이 들었다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이름만 들었을 때는 우리 생활의 다방면에서 도움을 주는 똑똑한 아이라서 재밌게 이 프로젝트를 진행할 수 있을 거라고 생각했는데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생각 외로 많은 오류와 시행착오와 부딪히게 되었습니다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하지만 이번 이 기회를 통하여 인공지능에 좀 더 관심을 기울이게 되었고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인공지능에 대해서 좀 더 공부하고 싶다는 마음이 들었습니다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대회를 통해 예림이도 저도 많이 성장하고 배우는 계기가 되어서 너무 뿌듯합니다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CEEDFCA-B0EA-4DE3-A32A-805FBC48016F}"/>
              </a:ext>
            </a:extLst>
          </p:cNvPr>
          <p:cNvSpPr/>
          <p:nvPr/>
        </p:nvSpPr>
        <p:spPr>
          <a:xfrm>
            <a:off x="466433" y="1993999"/>
            <a:ext cx="1422356" cy="1402466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5B4C4F5-C2D4-44C3-B00E-98A924E86617}"/>
              </a:ext>
            </a:extLst>
          </p:cNvPr>
          <p:cNvSpPr/>
          <p:nvPr/>
        </p:nvSpPr>
        <p:spPr>
          <a:xfrm>
            <a:off x="451267" y="1967915"/>
            <a:ext cx="1422356" cy="1402466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364C66-623A-4D78-AC3D-300B36F6F03E}"/>
              </a:ext>
            </a:extLst>
          </p:cNvPr>
          <p:cNvSpPr/>
          <p:nvPr/>
        </p:nvSpPr>
        <p:spPr>
          <a:xfrm>
            <a:off x="466433" y="4011705"/>
            <a:ext cx="1422356" cy="1402466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418600B-6949-453E-BF69-661BDA6582F0}"/>
              </a:ext>
            </a:extLst>
          </p:cNvPr>
          <p:cNvSpPr/>
          <p:nvPr/>
        </p:nvSpPr>
        <p:spPr>
          <a:xfrm>
            <a:off x="451267" y="3985621"/>
            <a:ext cx="1422356" cy="1402466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5CC50-47AA-424E-A4AB-9F4D0AE17181}"/>
              </a:ext>
            </a:extLst>
          </p:cNvPr>
          <p:cNvSpPr txBox="1"/>
          <p:nvPr/>
        </p:nvSpPr>
        <p:spPr>
          <a:xfrm>
            <a:off x="636883" y="2372066"/>
            <a:ext cx="105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팀장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김예림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A93D7-46A6-4EC9-926F-73B05AE45BE7}"/>
              </a:ext>
            </a:extLst>
          </p:cNvPr>
          <p:cNvSpPr txBox="1"/>
          <p:nvPr/>
        </p:nvSpPr>
        <p:spPr>
          <a:xfrm>
            <a:off x="642295" y="4368496"/>
            <a:ext cx="105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김가빈</a:t>
            </a:r>
          </a:p>
        </p:txBody>
      </p:sp>
    </p:spTree>
    <p:extLst>
      <p:ext uri="{BB962C8B-B14F-4D97-AF65-F5344CB8AC3E}">
        <p14:creationId xmlns:p14="http://schemas.microsoft.com/office/powerpoint/2010/main" val="271108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2B18F34-B566-4774-B7D2-8B2A742C9075}"/>
              </a:ext>
            </a:extLst>
          </p:cNvPr>
          <p:cNvSpPr/>
          <p:nvPr/>
        </p:nvSpPr>
        <p:spPr>
          <a:xfrm>
            <a:off x="0" y="-1"/>
            <a:ext cx="9905999" cy="6858001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3051A-A3BB-4A3E-A841-69A264085084}"/>
              </a:ext>
            </a:extLst>
          </p:cNvPr>
          <p:cNvSpPr txBox="1"/>
          <p:nvPr/>
        </p:nvSpPr>
        <p:spPr>
          <a:xfrm>
            <a:off x="2756647" y="2985246"/>
            <a:ext cx="4383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526090-65C9-4813-94DE-3EEC87FDFF03}"/>
              </a:ext>
            </a:extLst>
          </p:cNvPr>
          <p:cNvSpPr/>
          <p:nvPr/>
        </p:nvSpPr>
        <p:spPr>
          <a:xfrm>
            <a:off x="630621" y="630621"/>
            <a:ext cx="8702565" cy="559675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62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72C7012-F30C-4ED0-BA40-4FCE30DA7FCC}"/>
              </a:ext>
            </a:extLst>
          </p:cNvPr>
          <p:cNvSpPr/>
          <p:nvPr/>
        </p:nvSpPr>
        <p:spPr>
          <a:xfrm>
            <a:off x="2751909" y="1576251"/>
            <a:ext cx="4249782" cy="3814355"/>
          </a:xfrm>
          <a:prstGeom prst="rect">
            <a:avLst/>
          </a:prstGeom>
          <a:solidFill>
            <a:srgbClr val="FFEF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B97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AA24A-3A54-457A-8C96-3CE930C10278}"/>
              </a:ext>
            </a:extLst>
          </p:cNvPr>
          <p:cNvSpPr txBox="1"/>
          <p:nvPr/>
        </p:nvSpPr>
        <p:spPr>
          <a:xfrm>
            <a:off x="8919883" y="6611779"/>
            <a:ext cx="2232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Made by </a:t>
            </a:r>
            <a:r>
              <a:rPr lang="ko-KR" altLang="en-US" sz="1000" dirty="0">
                <a:solidFill>
                  <a:schemeClr val="bg1"/>
                </a:solidFill>
              </a:rPr>
              <a:t>가리비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B7E25-1392-47BE-93D2-07F154388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39" y="2331504"/>
            <a:ext cx="2506721" cy="21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93D713-F083-4B95-9FBF-32EB6352E396}"/>
              </a:ext>
            </a:extLst>
          </p:cNvPr>
          <p:cNvSpPr/>
          <p:nvPr/>
        </p:nvSpPr>
        <p:spPr>
          <a:xfrm>
            <a:off x="0" y="2537011"/>
            <a:ext cx="9906000" cy="4504764"/>
          </a:xfrm>
          <a:prstGeom prst="rect">
            <a:avLst/>
          </a:prstGeom>
          <a:solidFill>
            <a:srgbClr val="CDA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물결 1">
            <a:extLst>
              <a:ext uri="{FF2B5EF4-FFF2-40B4-BE49-F238E27FC236}">
                <a16:creationId xmlns:a16="http://schemas.microsoft.com/office/drawing/2014/main" id="{8CA16838-909C-40B1-9B1D-89A6FABF6111}"/>
              </a:ext>
            </a:extLst>
          </p:cNvPr>
          <p:cNvSpPr/>
          <p:nvPr/>
        </p:nvSpPr>
        <p:spPr>
          <a:xfrm flipH="1">
            <a:off x="-80683" y="1141140"/>
            <a:ext cx="10058398" cy="5421025"/>
          </a:xfrm>
          <a:prstGeom prst="wave">
            <a:avLst>
              <a:gd name="adj1" fmla="val 6103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A03F0-7C3E-4CC5-81B5-2C5770B74779}"/>
              </a:ext>
            </a:extLst>
          </p:cNvPr>
          <p:cNvSpPr txBox="1"/>
          <p:nvPr/>
        </p:nvSpPr>
        <p:spPr>
          <a:xfrm>
            <a:off x="184016" y="745262"/>
            <a:ext cx="1772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2C94"/>
                </a:solidFill>
                <a:latin typeface="+mj-ea"/>
                <a:ea typeface="+mj-ea"/>
              </a:rPr>
              <a:t>INDEX</a:t>
            </a:r>
            <a:endParaRPr lang="ko-KR" altLang="en-US" sz="3600" b="1" dirty="0">
              <a:solidFill>
                <a:srgbClr val="672C94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6BCB14-421F-4700-A1F5-E37FADA5C89A}"/>
              </a:ext>
            </a:extLst>
          </p:cNvPr>
          <p:cNvSpPr/>
          <p:nvPr/>
        </p:nvSpPr>
        <p:spPr>
          <a:xfrm>
            <a:off x="394446" y="2931459"/>
            <a:ext cx="1882588" cy="12281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72C94"/>
                </a:solidFill>
              </a:rPr>
              <a:t>퍼즐 </a:t>
            </a:r>
            <a:r>
              <a:rPr lang="ko-KR" altLang="en-US" b="1" dirty="0" err="1">
                <a:solidFill>
                  <a:srgbClr val="672C94"/>
                </a:solidFill>
              </a:rPr>
              <a:t>플래너</a:t>
            </a:r>
            <a:r>
              <a:rPr lang="ko-KR" altLang="en-US" b="1" dirty="0">
                <a:solidFill>
                  <a:srgbClr val="672C94"/>
                </a:solidFill>
              </a:rPr>
              <a:t> 소개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BCB3417-4C6C-48E4-B0CE-43DE7038B7DA}"/>
              </a:ext>
            </a:extLst>
          </p:cNvPr>
          <p:cNvSpPr/>
          <p:nvPr/>
        </p:nvSpPr>
        <p:spPr>
          <a:xfrm>
            <a:off x="2855257" y="2931458"/>
            <a:ext cx="1882588" cy="12281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72C94"/>
                </a:solidFill>
              </a:rPr>
              <a:t>프로젝트 진행과정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0167CF-8BB3-49B1-B47D-2C52D56FFCB0}"/>
              </a:ext>
            </a:extLst>
          </p:cNvPr>
          <p:cNvSpPr/>
          <p:nvPr/>
        </p:nvSpPr>
        <p:spPr>
          <a:xfrm>
            <a:off x="5316068" y="2931458"/>
            <a:ext cx="1882588" cy="12281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72C94"/>
                </a:solidFill>
              </a:rPr>
              <a:t>작품 구현방법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C9CFBC-3902-456F-8904-D669A0ADA798}"/>
              </a:ext>
            </a:extLst>
          </p:cNvPr>
          <p:cNvSpPr/>
          <p:nvPr/>
        </p:nvSpPr>
        <p:spPr>
          <a:xfrm>
            <a:off x="7776879" y="2931457"/>
            <a:ext cx="1882588" cy="12281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72C94"/>
                </a:solidFill>
              </a:rPr>
              <a:t>프로젝트를</a:t>
            </a:r>
            <a:endParaRPr lang="en-US" altLang="ko-KR" b="1" dirty="0">
              <a:solidFill>
                <a:srgbClr val="672C94"/>
              </a:solidFill>
            </a:endParaRPr>
          </a:p>
          <a:p>
            <a:pPr algn="ctr"/>
            <a:r>
              <a:rPr lang="ko-KR" altLang="en-US" b="1" dirty="0">
                <a:solidFill>
                  <a:srgbClr val="672C94"/>
                </a:solidFill>
              </a:rPr>
              <a:t>진행하며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7A72BD2-86B2-45D9-B0FC-0BA146F262B9}"/>
              </a:ext>
            </a:extLst>
          </p:cNvPr>
          <p:cNvCxnSpPr>
            <a:cxnSpLocks/>
          </p:cNvCxnSpPr>
          <p:nvPr/>
        </p:nvCxnSpPr>
        <p:spPr>
          <a:xfrm>
            <a:off x="2476948" y="3066781"/>
            <a:ext cx="402199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1CBC9C2-BEC4-42A3-8DC8-E4C33DE3B67A}"/>
              </a:ext>
            </a:extLst>
          </p:cNvPr>
          <p:cNvCxnSpPr>
            <a:cxnSpLocks/>
          </p:cNvCxnSpPr>
          <p:nvPr/>
        </p:nvCxnSpPr>
        <p:spPr>
          <a:xfrm>
            <a:off x="2623627" y="3151506"/>
            <a:ext cx="4021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74B5E9-B215-49CF-AF1E-98FC31D4CCE6}"/>
              </a:ext>
            </a:extLst>
          </p:cNvPr>
          <p:cNvCxnSpPr>
            <a:cxnSpLocks/>
          </p:cNvCxnSpPr>
          <p:nvPr/>
        </p:nvCxnSpPr>
        <p:spPr>
          <a:xfrm>
            <a:off x="2779294" y="3801981"/>
            <a:ext cx="246532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9D70A32-AE78-4A39-B81A-C71A6713E35E}"/>
              </a:ext>
            </a:extLst>
          </p:cNvPr>
          <p:cNvCxnSpPr>
            <a:cxnSpLocks/>
          </p:cNvCxnSpPr>
          <p:nvPr/>
        </p:nvCxnSpPr>
        <p:spPr>
          <a:xfrm>
            <a:off x="2706362" y="3890964"/>
            <a:ext cx="246532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02F97E-15E2-4DC2-A7CA-3E3CA61BA507}"/>
              </a:ext>
            </a:extLst>
          </p:cNvPr>
          <p:cNvCxnSpPr>
            <a:cxnSpLocks/>
          </p:cNvCxnSpPr>
          <p:nvPr/>
        </p:nvCxnSpPr>
        <p:spPr>
          <a:xfrm>
            <a:off x="2581871" y="3978567"/>
            <a:ext cx="443955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39F5F7-F4CE-42A0-AE4D-05BBF8844F2C}"/>
              </a:ext>
            </a:extLst>
          </p:cNvPr>
          <p:cNvCxnSpPr>
            <a:cxnSpLocks/>
          </p:cNvCxnSpPr>
          <p:nvPr/>
        </p:nvCxnSpPr>
        <p:spPr>
          <a:xfrm>
            <a:off x="2481836" y="3979059"/>
            <a:ext cx="33487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D1628B-DB36-44AB-8078-B2D31CFB2103}"/>
              </a:ext>
            </a:extLst>
          </p:cNvPr>
          <p:cNvCxnSpPr>
            <a:cxnSpLocks/>
          </p:cNvCxnSpPr>
          <p:nvPr/>
        </p:nvCxnSpPr>
        <p:spPr>
          <a:xfrm>
            <a:off x="2628629" y="3890964"/>
            <a:ext cx="25528" cy="1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082523-14AE-4448-91AA-5A4716BE4BB0}"/>
              </a:ext>
            </a:extLst>
          </p:cNvPr>
          <p:cNvCxnSpPr>
            <a:cxnSpLocks/>
          </p:cNvCxnSpPr>
          <p:nvPr/>
        </p:nvCxnSpPr>
        <p:spPr>
          <a:xfrm>
            <a:off x="4955475" y="3012536"/>
            <a:ext cx="402199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C9707F-DFCD-4737-95A6-F5184909B093}"/>
              </a:ext>
            </a:extLst>
          </p:cNvPr>
          <p:cNvCxnSpPr>
            <a:cxnSpLocks/>
          </p:cNvCxnSpPr>
          <p:nvPr/>
        </p:nvCxnSpPr>
        <p:spPr>
          <a:xfrm>
            <a:off x="5212644" y="3066781"/>
            <a:ext cx="4021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20D46CD-F8A0-48C9-9F28-744A322CB584}"/>
              </a:ext>
            </a:extLst>
          </p:cNvPr>
          <p:cNvCxnSpPr>
            <a:cxnSpLocks/>
          </p:cNvCxnSpPr>
          <p:nvPr/>
        </p:nvCxnSpPr>
        <p:spPr>
          <a:xfrm>
            <a:off x="5257821" y="3863941"/>
            <a:ext cx="246532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35462CA-5F34-414A-ACDF-7DEA1B33BF84}"/>
              </a:ext>
            </a:extLst>
          </p:cNvPr>
          <p:cNvCxnSpPr>
            <a:cxnSpLocks/>
          </p:cNvCxnSpPr>
          <p:nvPr/>
        </p:nvCxnSpPr>
        <p:spPr>
          <a:xfrm>
            <a:off x="5137264" y="3935779"/>
            <a:ext cx="246532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362F192-5005-4057-AC4A-E88661FCB843}"/>
              </a:ext>
            </a:extLst>
          </p:cNvPr>
          <p:cNvCxnSpPr>
            <a:cxnSpLocks/>
          </p:cNvCxnSpPr>
          <p:nvPr/>
        </p:nvCxnSpPr>
        <p:spPr>
          <a:xfrm>
            <a:off x="5195653" y="4002427"/>
            <a:ext cx="443955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AD0C51-C66E-43D8-87B7-B72A329DA814}"/>
              </a:ext>
            </a:extLst>
          </p:cNvPr>
          <p:cNvCxnSpPr>
            <a:cxnSpLocks/>
          </p:cNvCxnSpPr>
          <p:nvPr/>
        </p:nvCxnSpPr>
        <p:spPr>
          <a:xfrm>
            <a:off x="5115571" y="4002427"/>
            <a:ext cx="33487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2AC089-35E8-48DE-8B6F-288EFAADB200}"/>
              </a:ext>
            </a:extLst>
          </p:cNvPr>
          <p:cNvCxnSpPr>
            <a:cxnSpLocks/>
          </p:cNvCxnSpPr>
          <p:nvPr/>
        </p:nvCxnSpPr>
        <p:spPr>
          <a:xfrm>
            <a:off x="5011231" y="4002426"/>
            <a:ext cx="25528" cy="1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7CFA97-EBD4-482C-BDF0-6C4C1105E0EE}"/>
              </a:ext>
            </a:extLst>
          </p:cNvPr>
          <p:cNvCxnSpPr>
            <a:cxnSpLocks/>
          </p:cNvCxnSpPr>
          <p:nvPr/>
        </p:nvCxnSpPr>
        <p:spPr>
          <a:xfrm>
            <a:off x="5086888" y="3796935"/>
            <a:ext cx="305250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7BAB325-EFD5-43AB-8D3E-149AAF450579}"/>
              </a:ext>
            </a:extLst>
          </p:cNvPr>
          <p:cNvCxnSpPr>
            <a:cxnSpLocks/>
          </p:cNvCxnSpPr>
          <p:nvPr/>
        </p:nvCxnSpPr>
        <p:spPr>
          <a:xfrm flipH="1">
            <a:off x="5130481" y="3066552"/>
            <a:ext cx="18577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560B880-EA9C-48EF-AABA-A6E095CA7F28}"/>
              </a:ext>
            </a:extLst>
          </p:cNvPr>
          <p:cNvCxnSpPr>
            <a:cxnSpLocks/>
          </p:cNvCxnSpPr>
          <p:nvPr/>
        </p:nvCxnSpPr>
        <p:spPr>
          <a:xfrm>
            <a:off x="7444323" y="3040337"/>
            <a:ext cx="402199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313F0B2-C13E-412C-A54B-EE52DAC54BEC}"/>
              </a:ext>
            </a:extLst>
          </p:cNvPr>
          <p:cNvCxnSpPr>
            <a:cxnSpLocks/>
          </p:cNvCxnSpPr>
          <p:nvPr/>
        </p:nvCxnSpPr>
        <p:spPr>
          <a:xfrm>
            <a:off x="7701492" y="3094582"/>
            <a:ext cx="40219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7526E29-567F-4918-B44A-733476FC83E0}"/>
              </a:ext>
            </a:extLst>
          </p:cNvPr>
          <p:cNvCxnSpPr>
            <a:cxnSpLocks/>
          </p:cNvCxnSpPr>
          <p:nvPr/>
        </p:nvCxnSpPr>
        <p:spPr>
          <a:xfrm>
            <a:off x="7637906" y="3891742"/>
            <a:ext cx="355295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8738781-B951-44D0-947D-70DE4FF24177}"/>
              </a:ext>
            </a:extLst>
          </p:cNvPr>
          <p:cNvCxnSpPr>
            <a:cxnSpLocks/>
          </p:cNvCxnSpPr>
          <p:nvPr/>
        </p:nvCxnSpPr>
        <p:spPr>
          <a:xfrm>
            <a:off x="7626112" y="3963580"/>
            <a:ext cx="246532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0758EC6-6EDB-47F6-9376-682A70E913EA}"/>
              </a:ext>
            </a:extLst>
          </p:cNvPr>
          <p:cNvCxnSpPr>
            <a:cxnSpLocks/>
          </p:cNvCxnSpPr>
          <p:nvPr/>
        </p:nvCxnSpPr>
        <p:spPr>
          <a:xfrm>
            <a:off x="7684501" y="4030228"/>
            <a:ext cx="443955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BC8BC30-91AA-49EA-965F-4AD4FE4A755A}"/>
              </a:ext>
            </a:extLst>
          </p:cNvPr>
          <p:cNvCxnSpPr>
            <a:cxnSpLocks/>
          </p:cNvCxnSpPr>
          <p:nvPr/>
        </p:nvCxnSpPr>
        <p:spPr>
          <a:xfrm>
            <a:off x="7557334" y="3961609"/>
            <a:ext cx="24480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B24E89C-AAB9-40A5-AB03-BAA41A74315E}"/>
              </a:ext>
            </a:extLst>
          </p:cNvPr>
          <p:cNvCxnSpPr>
            <a:cxnSpLocks/>
          </p:cNvCxnSpPr>
          <p:nvPr/>
        </p:nvCxnSpPr>
        <p:spPr>
          <a:xfrm>
            <a:off x="7423879" y="4030227"/>
            <a:ext cx="25528" cy="1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A8A4500-A7B1-4BFE-BFA3-A6A79695DB84}"/>
              </a:ext>
            </a:extLst>
          </p:cNvPr>
          <p:cNvCxnSpPr>
            <a:cxnSpLocks/>
          </p:cNvCxnSpPr>
          <p:nvPr/>
        </p:nvCxnSpPr>
        <p:spPr>
          <a:xfrm>
            <a:off x="7485281" y="3194183"/>
            <a:ext cx="305250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A45B78D-5016-4D81-ACF4-C00A5AEA4FD0}"/>
              </a:ext>
            </a:extLst>
          </p:cNvPr>
          <p:cNvCxnSpPr>
            <a:cxnSpLocks/>
          </p:cNvCxnSpPr>
          <p:nvPr/>
        </p:nvCxnSpPr>
        <p:spPr>
          <a:xfrm flipH="1">
            <a:off x="7619329" y="3094353"/>
            <a:ext cx="18577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EA1A51D-AB5D-4920-B530-876C23D7F25B}"/>
              </a:ext>
            </a:extLst>
          </p:cNvPr>
          <p:cNvCxnSpPr>
            <a:cxnSpLocks/>
          </p:cNvCxnSpPr>
          <p:nvPr/>
        </p:nvCxnSpPr>
        <p:spPr>
          <a:xfrm>
            <a:off x="7525407" y="4030227"/>
            <a:ext cx="100706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0D3442E-0541-4502-AFE2-898EB1F0685A}"/>
              </a:ext>
            </a:extLst>
          </p:cNvPr>
          <p:cNvSpPr txBox="1"/>
          <p:nvPr/>
        </p:nvSpPr>
        <p:spPr>
          <a:xfrm>
            <a:off x="434118" y="4212200"/>
            <a:ext cx="1826312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퍼즐 </a:t>
            </a:r>
            <a:r>
              <a:rPr lang="ko-KR" altLang="en-US" sz="1400" dirty="0" err="1">
                <a:solidFill>
                  <a:schemeClr val="bg1"/>
                </a:solidFill>
              </a:rPr>
              <a:t>플래너란</a:t>
            </a:r>
            <a:r>
              <a:rPr lang="en-US" altLang="ko-KR" sz="14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작품 기획 배경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작품 기획 목적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59FDDC0-F89A-47F3-A67D-D16C57EBFEA2}"/>
              </a:ext>
            </a:extLst>
          </p:cNvPr>
          <p:cNvSpPr txBox="1"/>
          <p:nvPr/>
        </p:nvSpPr>
        <p:spPr>
          <a:xfrm>
            <a:off x="2631651" y="4216119"/>
            <a:ext cx="240510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피드백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멘토링 후 변화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6084610-3F23-4A83-8459-A3569E319C86}"/>
              </a:ext>
            </a:extLst>
          </p:cNvPr>
          <p:cNvSpPr txBox="1"/>
          <p:nvPr/>
        </p:nvSpPr>
        <p:spPr>
          <a:xfrm>
            <a:off x="5156574" y="4233171"/>
            <a:ext cx="2341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작품 구현도구</a:t>
            </a:r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동작방법</a:t>
            </a:r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- AI SMART PLANNER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    - REWARD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SHOP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    - 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세부 기능</a:t>
            </a:r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987B4E-57FB-44C8-9253-CC6B0BD952C6}"/>
              </a:ext>
            </a:extLst>
          </p:cNvPr>
          <p:cNvSpPr txBox="1"/>
          <p:nvPr/>
        </p:nvSpPr>
        <p:spPr>
          <a:xfrm>
            <a:off x="7820966" y="4135893"/>
            <a:ext cx="1944911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어려웠던 점</a:t>
            </a:r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보완할 점</a:t>
            </a:r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퍼즐 </a:t>
            </a:r>
            <a:r>
              <a:rPr lang="ko-KR" altLang="en-US" sz="1400" dirty="0" err="1">
                <a:solidFill>
                  <a:schemeClr val="bg1"/>
                </a:solidFill>
                <a:latin typeface="+mj-ea"/>
                <a:ea typeface="+mj-ea"/>
              </a:rPr>
              <a:t>플래너를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 통한 미래</a:t>
            </a:r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느낀 점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E0ADEB4-4575-43C5-B43F-6B6D4D659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34" y="169786"/>
            <a:ext cx="1016543" cy="8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8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EC61-3C44-4131-AC11-868DD35AE448}"/>
              </a:ext>
            </a:extLst>
          </p:cNvPr>
          <p:cNvSpPr/>
          <p:nvPr/>
        </p:nvSpPr>
        <p:spPr>
          <a:xfrm>
            <a:off x="0" y="0"/>
            <a:ext cx="3935506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91FF6-38D9-4134-8FC5-7991C8A2167D}"/>
              </a:ext>
            </a:extLst>
          </p:cNvPr>
          <p:cNvSpPr txBox="1"/>
          <p:nvPr/>
        </p:nvSpPr>
        <p:spPr>
          <a:xfrm>
            <a:off x="228600" y="2336393"/>
            <a:ext cx="34783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퍼즐 </a:t>
            </a:r>
            <a:r>
              <a:rPr lang="ko-KR" altLang="en-US" sz="2800" b="1" dirty="0" err="1">
                <a:solidFill>
                  <a:schemeClr val="bg1"/>
                </a:solidFill>
                <a:latin typeface="+mj-ea"/>
                <a:ea typeface="+mj-ea"/>
              </a:rPr>
              <a:t>플래너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퍼즐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플래너란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작품 기획 배경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작품 기획 목적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938B0-0793-449F-A736-AC05961FFB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6" y="3157776"/>
            <a:ext cx="5244572" cy="45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770848"/>
            <a:ext cx="9906000" cy="608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9FEB00-2CE2-494A-97C5-0A33A2D22C61}"/>
              </a:ext>
            </a:extLst>
          </p:cNvPr>
          <p:cNvCxnSpPr>
            <a:cxnSpLocks/>
          </p:cNvCxnSpPr>
          <p:nvPr/>
        </p:nvCxnSpPr>
        <p:spPr>
          <a:xfrm>
            <a:off x="0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FA8190-0A2A-4119-B96A-E910AB9E2BDE}"/>
              </a:ext>
            </a:extLst>
          </p:cNvPr>
          <p:cNvSpPr txBox="1"/>
          <p:nvPr/>
        </p:nvSpPr>
        <p:spPr>
          <a:xfrm>
            <a:off x="759238" y="989099"/>
            <a:ext cx="337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 퍼즐 </a:t>
            </a:r>
            <a:r>
              <a:rPr lang="ko-KR" altLang="en-US" sz="2400" dirty="0" err="1">
                <a:latin typeface="+mj-ea"/>
                <a:ea typeface="+mj-ea"/>
              </a:rPr>
              <a:t>플래너란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A88BC-1F7C-4139-ABCE-2EB8F712C466}"/>
              </a:ext>
            </a:extLst>
          </p:cNvPr>
          <p:cNvSpPr txBox="1"/>
          <p:nvPr/>
        </p:nvSpPr>
        <p:spPr>
          <a:xfrm>
            <a:off x="258928" y="188662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퍼즐 </a:t>
            </a:r>
            <a:r>
              <a:rPr lang="ko-KR" altLang="en-US" sz="2800" b="1" dirty="0" err="1">
                <a:solidFill>
                  <a:schemeClr val="bg1"/>
                </a:solidFill>
              </a:rPr>
              <a:t>플래너</a:t>
            </a:r>
            <a:r>
              <a:rPr lang="ko-KR" altLang="en-US" sz="2800" b="1" dirty="0">
                <a:solidFill>
                  <a:schemeClr val="bg1"/>
                </a:solidFill>
              </a:rPr>
              <a:t> 소개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4BE9E3-D4D9-4EC1-A275-49759EF9F96C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0A2DEC-2F3E-4495-8F31-F8FF34DEB77A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4829E796-B58B-40D4-9E37-7664665ADA22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C8796-667F-489D-AE2E-601592E4AEB7}"/>
              </a:ext>
            </a:extLst>
          </p:cNvPr>
          <p:cNvSpPr txBox="1"/>
          <p:nvPr/>
        </p:nvSpPr>
        <p:spPr>
          <a:xfrm>
            <a:off x="258928" y="2151727"/>
            <a:ext cx="66742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퍼즐 </a:t>
            </a:r>
            <a:r>
              <a:rPr lang="ko-KR" altLang="en-US" sz="2000" b="0" i="0" u="none" strike="noStrike" dirty="0" err="1">
                <a:solidFill>
                  <a:srgbClr val="595959"/>
                </a:solidFill>
                <a:effectLst/>
                <a:latin typeface="+mn-ea"/>
              </a:rPr>
              <a:t>플래너는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 ‘공부하고 쿠폰 받는 나만의 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AI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학습 도우미’ 이다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.</a:t>
            </a:r>
            <a:endParaRPr lang="ko-KR" altLang="en-US" sz="20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또래의 학습내용을 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AI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로 추천 받고 학습 성취도를 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AI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로부터 피드백 받고 </a:t>
            </a:r>
            <a:r>
              <a:rPr lang="ko-KR" altLang="en-US" sz="2000" dirty="0">
                <a:solidFill>
                  <a:srgbClr val="595959"/>
                </a:solidFill>
                <a:latin typeface="+mn-ea"/>
              </a:rPr>
              <a:t>포인트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를 적립해 일정한 보상이 담긴 쿠폰으로 교환한다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+mn-ea"/>
              </a:rPr>
              <a:t>. </a:t>
            </a:r>
            <a:endParaRPr lang="ko-KR" altLang="en-US" sz="2000" b="0" dirty="0">
              <a:effectLst/>
              <a:latin typeface="+mn-ea"/>
            </a:endParaRPr>
          </a:p>
          <a:p>
            <a:br>
              <a:rPr lang="ko-KR" altLang="en-US" sz="2000" dirty="0">
                <a:latin typeface="+mn-ea"/>
              </a:rPr>
            </a:br>
            <a:endParaRPr lang="ko-KR" altLang="en-US" sz="2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88BD7-A74D-4979-9D95-3219BBC2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80" y="1219931"/>
            <a:ext cx="2511906" cy="21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1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770848"/>
            <a:ext cx="9906000" cy="608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A88BC-1F7C-4139-ABCE-2EB8F712C466}"/>
              </a:ext>
            </a:extLst>
          </p:cNvPr>
          <p:cNvSpPr txBox="1"/>
          <p:nvPr/>
        </p:nvSpPr>
        <p:spPr>
          <a:xfrm>
            <a:off x="258928" y="188662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퍼즐 </a:t>
            </a:r>
            <a:r>
              <a:rPr lang="ko-KR" altLang="en-US" sz="2800" b="1" dirty="0" err="1">
                <a:solidFill>
                  <a:schemeClr val="bg1"/>
                </a:solidFill>
              </a:rPr>
              <a:t>플래너</a:t>
            </a:r>
            <a:r>
              <a:rPr lang="ko-KR" altLang="en-US" sz="2800" b="1" dirty="0">
                <a:solidFill>
                  <a:schemeClr val="bg1"/>
                </a:solidFill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4C2AB-6F2D-44DB-905A-5611269B5FFA}"/>
              </a:ext>
            </a:extLst>
          </p:cNvPr>
          <p:cNvSpPr txBox="1"/>
          <p:nvPr/>
        </p:nvSpPr>
        <p:spPr>
          <a:xfrm>
            <a:off x="910295" y="989099"/>
            <a:ext cx="337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작품 기획 배경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95E225-51DA-4B7F-94E5-AB8CCEFB58CB}"/>
              </a:ext>
            </a:extLst>
          </p:cNvPr>
          <p:cNvCxnSpPr>
            <a:cxnSpLocks/>
          </p:cNvCxnSpPr>
          <p:nvPr/>
        </p:nvCxnSpPr>
        <p:spPr>
          <a:xfrm>
            <a:off x="0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2DCF7C2E-1954-42CF-B48E-60EFBB3FC08B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2851A6-AF7E-452B-8404-26CDD50F1C0C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물결 10">
            <a:extLst>
              <a:ext uri="{FF2B5EF4-FFF2-40B4-BE49-F238E27FC236}">
                <a16:creationId xmlns:a16="http://schemas.microsoft.com/office/drawing/2014/main" id="{26EC0E7D-E172-427A-A4B7-372C48A0A0ED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09339-68ED-469E-AC77-53B019CE89AF}"/>
              </a:ext>
            </a:extLst>
          </p:cNvPr>
          <p:cNvSpPr txBox="1"/>
          <p:nvPr/>
        </p:nvSpPr>
        <p:spPr>
          <a:xfrm>
            <a:off x="1501210" y="4500653"/>
            <a:ext cx="744967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-</a:t>
            </a:r>
            <a:r>
              <a:rPr lang="ko-KR" altLang="en-US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많은 학생들이 시간관리의 어려움을 겪으며</a:t>
            </a:r>
            <a:r>
              <a:rPr lang="en-US" altLang="ko-KR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, </a:t>
            </a:r>
            <a:r>
              <a:rPr lang="ko-KR" altLang="en-US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자기주도학습을 잘 하지 못하고</a:t>
            </a:r>
            <a:r>
              <a:rPr lang="en-US" altLang="ko-KR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, </a:t>
            </a:r>
            <a:r>
              <a:rPr lang="ko-KR" altLang="en-US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혼자 공부하는 데 많은 어려움을 겪는 문제</a:t>
            </a:r>
            <a:endParaRPr lang="ko-KR" altLang="en-US" sz="16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-</a:t>
            </a:r>
            <a:r>
              <a:rPr lang="ko-KR" altLang="en-US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코로나</a:t>
            </a:r>
            <a:r>
              <a:rPr lang="en-US" altLang="ko-KR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19 </a:t>
            </a:r>
            <a:r>
              <a:rPr lang="ko-KR" altLang="en-US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때문에 공교육을 제대로 받지 못해 사교육에 </a:t>
            </a:r>
            <a:r>
              <a:rPr lang="ko-KR" altLang="en-US" sz="1600" b="0" i="0" u="none" strike="noStrike" dirty="0" err="1">
                <a:solidFill>
                  <a:srgbClr val="595959"/>
                </a:solidFill>
                <a:effectLst/>
                <a:latin typeface="+mn-ea"/>
              </a:rPr>
              <a:t>과의존</a:t>
            </a:r>
            <a:r>
              <a:rPr lang="ko-KR" altLang="en-US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 하게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되는 문제</a:t>
            </a:r>
            <a:endParaRPr lang="ko-KR" altLang="en-US" sz="1600" b="0" dirty="0"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-</a:t>
            </a:r>
            <a:r>
              <a:rPr lang="ko-KR" altLang="en-US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공부에 흥미를 잘 붙이지 못하거나 혼자 공부해 자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신의</a:t>
            </a:r>
            <a:r>
              <a:rPr lang="ko-KR" altLang="en-US" sz="1600" b="0" i="0" u="none" strike="noStrike" dirty="0">
                <a:solidFill>
                  <a:srgbClr val="595959"/>
                </a:solidFill>
                <a:effectLst/>
                <a:latin typeface="+mn-ea"/>
              </a:rPr>
              <a:t> 공부를 객관적으로 평가받지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못 하는 문제</a:t>
            </a:r>
            <a:endParaRPr lang="ko-KR" altLang="en-US" sz="1600" b="0" dirty="0">
              <a:effectLst/>
              <a:latin typeface="+mn-ea"/>
            </a:endParaRPr>
          </a:p>
          <a:p>
            <a:br>
              <a:rPr lang="ko-KR" altLang="en-US" sz="1600" b="0" dirty="0">
                <a:effectLst/>
                <a:latin typeface="+mn-ea"/>
              </a:rPr>
            </a:br>
            <a:br>
              <a:rPr lang="ko-KR" altLang="en-US" sz="1600" b="0" dirty="0">
                <a:effectLst/>
                <a:latin typeface="+mn-ea"/>
              </a:rPr>
            </a:br>
            <a:endParaRPr lang="ko-KR" altLang="en-US" sz="1600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129F8A-94C2-4E77-9525-A6345876E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02" y="1919418"/>
            <a:ext cx="1491870" cy="14918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CDA82A-C980-46B1-9180-3BB76100A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6" y="2600449"/>
            <a:ext cx="977260" cy="97726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B00FA03-F563-4FDC-84B3-17F79AEA5C31}"/>
              </a:ext>
            </a:extLst>
          </p:cNvPr>
          <p:cNvSpPr/>
          <p:nvPr/>
        </p:nvSpPr>
        <p:spPr>
          <a:xfrm>
            <a:off x="717176" y="1667812"/>
            <a:ext cx="8233705" cy="2076318"/>
          </a:xfrm>
          <a:prstGeom prst="roundRect">
            <a:avLst/>
          </a:prstGeom>
          <a:noFill/>
          <a:ln w="1905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576DE4C-BCAA-434F-B749-64720A6E5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31" y="1919418"/>
            <a:ext cx="1506447" cy="15064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D7C531-5F2F-4826-A0B9-6187AFBB9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41" y="1919418"/>
            <a:ext cx="1561223" cy="156122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EC5886B-4A18-4B71-81B9-8FA15ED20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125" y="2625353"/>
            <a:ext cx="977260" cy="9772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B47DF7-9FD9-448E-A5B5-1ABE4D72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47" y="2625353"/>
            <a:ext cx="977260" cy="977260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D669886B-3D75-47AF-A482-5C622A359BA6}"/>
              </a:ext>
            </a:extLst>
          </p:cNvPr>
          <p:cNvSpPr/>
          <p:nvPr/>
        </p:nvSpPr>
        <p:spPr>
          <a:xfrm>
            <a:off x="4289988" y="3848550"/>
            <a:ext cx="1309376" cy="459998"/>
          </a:xfrm>
          <a:prstGeom prst="downArrow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2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F1E4A1-41CE-426C-9A05-2E4C545CB63B}"/>
              </a:ext>
            </a:extLst>
          </p:cNvPr>
          <p:cNvSpPr/>
          <p:nvPr/>
        </p:nvSpPr>
        <p:spPr>
          <a:xfrm>
            <a:off x="1" y="0"/>
            <a:ext cx="9906000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045FB-D8BD-45D8-9CD3-A874EEC599A4}"/>
              </a:ext>
            </a:extLst>
          </p:cNvPr>
          <p:cNvSpPr/>
          <p:nvPr/>
        </p:nvSpPr>
        <p:spPr>
          <a:xfrm>
            <a:off x="0" y="770848"/>
            <a:ext cx="9906000" cy="608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A88BC-1F7C-4139-ABCE-2EB8F712C466}"/>
              </a:ext>
            </a:extLst>
          </p:cNvPr>
          <p:cNvSpPr txBox="1"/>
          <p:nvPr/>
        </p:nvSpPr>
        <p:spPr>
          <a:xfrm>
            <a:off x="258928" y="188662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퍼즐 </a:t>
            </a:r>
            <a:r>
              <a:rPr lang="ko-KR" altLang="en-US" sz="2800" b="1" dirty="0" err="1">
                <a:solidFill>
                  <a:schemeClr val="bg1"/>
                </a:solidFill>
              </a:rPr>
              <a:t>플래너</a:t>
            </a:r>
            <a:r>
              <a:rPr lang="ko-KR" altLang="en-US" sz="2800" b="1" dirty="0">
                <a:solidFill>
                  <a:schemeClr val="bg1"/>
                </a:solidFill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4C2AB-6F2D-44DB-905A-5611269B5FFA}"/>
              </a:ext>
            </a:extLst>
          </p:cNvPr>
          <p:cNvSpPr txBox="1"/>
          <p:nvPr/>
        </p:nvSpPr>
        <p:spPr>
          <a:xfrm>
            <a:off x="910295" y="989099"/>
            <a:ext cx="337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작품 기획 목적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95E225-51DA-4B7F-94E5-AB8CCEFB58CB}"/>
              </a:ext>
            </a:extLst>
          </p:cNvPr>
          <p:cNvCxnSpPr>
            <a:cxnSpLocks/>
          </p:cNvCxnSpPr>
          <p:nvPr/>
        </p:nvCxnSpPr>
        <p:spPr>
          <a:xfrm>
            <a:off x="0" y="1443829"/>
            <a:ext cx="3837942" cy="0"/>
          </a:xfrm>
          <a:prstGeom prst="line">
            <a:avLst/>
          </a:prstGeom>
          <a:ln w="19050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2DCF7C2E-1954-42CF-B48E-60EFBB3FC08B}"/>
              </a:ext>
            </a:extLst>
          </p:cNvPr>
          <p:cNvSpPr/>
          <p:nvPr/>
        </p:nvSpPr>
        <p:spPr>
          <a:xfrm>
            <a:off x="3837942" y="1304066"/>
            <a:ext cx="300989" cy="283200"/>
          </a:xfrm>
          <a:prstGeom prst="ellipse">
            <a:avLst/>
          </a:prstGeom>
          <a:solidFill>
            <a:srgbClr val="26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2851A6-AF7E-452B-8404-26CDD50F1C0C}"/>
              </a:ext>
            </a:extLst>
          </p:cNvPr>
          <p:cNvSpPr/>
          <p:nvPr/>
        </p:nvSpPr>
        <p:spPr>
          <a:xfrm>
            <a:off x="3822776" y="1277982"/>
            <a:ext cx="300989" cy="283200"/>
          </a:xfrm>
          <a:prstGeom prst="ellipse">
            <a:avLst/>
          </a:prstGeom>
          <a:noFill/>
          <a:ln w="127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4FBC3695-839B-46F0-B81D-4A96BD06DF7E}"/>
              </a:ext>
            </a:extLst>
          </p:cNvPr>
          <p:cNvSpPr/>
          <p:nvPr/>
        </p:nvSpPr>
        <p:spPr>
          <a:xfrm flipH="1">
            <a:off x="0" y="6321131"/>
            <a:ext cx="10058398" cy="977150"/>
          </a:xfrm>
          <a:prstGeom prst="wave">
            <a:avLst>
              <a:gd name="adj1" fmla="val 20000"/>
              <a:gd name="adj2" fmla="val -1"/>
            </a:avLst>
          </a:prstGeom>
          <a:solidFill>
            <a:srgbClr val="B06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AED28887-A5BB-4F1C-ACC3-2A6374785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925369"/>
              </p:ext>
            </p:extLst>
          </p:nvPr>
        </p:nvGraphicFramePr>
        <p:xfrm>
          <a:off x="836931" y="1700945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5B6AA92-83E5-4502-A5D7-6BCF81910110}"/>
              </a:ext>
            </a:extLst>
          </p:cNvPr>
          <p:cNvSpPr/>
          <p:nvPr/>
        </p:nvSpPr>
        <p:spPr>
          <a:xfrm>
            <a:off x="3837941" y="1762168"/>
            <a:ext cx="5574999" cy="4104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77FB19C-EDE3-4C84-BE3C-92FFD3AFFD23}"/>
              </a:ext>
            </a:extLst>
          </p:cNvPr>
          <p:cNvSpPr/>
          <p:nvPr/>
        </p:nvSpPr>
        <p:spPr>
          <a:xfrm>
            <a:off x="4639233" y="2282213"/>
            <a:ext cx="4383741" cy="2933808"/>
          </a:xfrm>
          <a:prstGeom prst="roundRect">
            <a:avLst/>
          </a:prstGeom>
          <a:noFill/>
          <a:ln w="76200">
            <a:solidFill>
              <a:srgbClr val="B97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9F7A6A3-B1B5-4DE5-979E-1D05DFB34EF5}"/>
              </a:ext>
            </a:extLst>
          </p:cNvPr>
          <p:cNvSpPr/>
          <p:nvPr/>
        </p:nvSpPr>
        <p:spPr>
          <a:xfrm>
            <a:off x="6197745" y="1717956"/>
            <a:ext cx="1266716" cy="1218689"/>
          </a:xfrm>
          <a:prstGeom prst="ellipse">
            <a:avLst/>
          </a:prstGeom>
          <a:solidFill>
            <a:schemeClr val="bg1"/>
          </a:solidFill>
          <a:ln w="57150">
            <a:solidFill>
              <a:srgbClr val="B97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E730A2-7681-4E79-847B-E7904C5FF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06" y="1928287"/>
            <a:ext cx="1019011" cy="8922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0A0E5C-D10B-485B-8DF7-D6626406B591}"/>
              </a:ext>
            </a:extLst>
          </p:cNvPr>
          <p:cNvSpPr txBox="1"/>
          <p:nvPr/>
        </p:nvSpPr>
        <p:spPr>
          <a:xfrm>
            <a:off x="1364754" y="2290314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사교육 </a:t>
            </a:r>
            <a:r>
              <a:rPr lang="ko-KR" altLang="en-US" sz="1200" dirty="0" err="1"/>
              <a:t>과의존</a:t>
            </a:r>
            <a:r>
              <a:rPr lang="ko-KR" altLang="en-US" sz="1200" dirty="0"/>
              <a:t> 문제와</a:t>
            </a:r>
            <a:endParaRPr lang="en-US" altLang="ko-KR" sz="1200" dirty="0"/>
          </a:p>
          <a:p>
            <a:pPr algn="ctr"/>
            <a:r>
              <a:rPr lang="ko-KR" altLang="en-US" sz="1200" dirty="0"/>
              <a:t>혼자 공부 할 때</a:t>
            </a:r>
            <a:endParaRPr lang="en-US" altLang="ko-KR" sz="1200" dirty="0"/>
          </a:p>
          <a:p>
            <a:pPr algn="ctr"/>
            <a:r>
              <a:rPr lang="ko-KR" altLang="en-US" sz="1200" dirty="0"/>
              <a:t>객관적인 정보 부족 문제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EF9BF-D782-479F-A9D5-BA8088D68078}"/>
              </a:ext>
            </a:extLst>
          </p:cNvPr>
          <p:cNvSpPr txBox="1"/>
          <p:nvPr/>
        </p:nvSpPr>
        <p:spPr>
          <a:xfrm>
            <a:off x="1436188" y="5046181"/>
            <a:ext cx="1639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시간관리의 어려움과 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ctr" latinLnBrk="1"/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자기주도학습 능력 부족 문제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9C77F4-4E25-4547-A0FD-D92389D7ECC5}"/>
              </a:ext>
            </a:extLst>
          </p:cNvPr>
          <p:cNvSpPr txBox="1"/>
          <p:nvPr/>
        </p:nvSpPr>
        <p:spPr>
          <a:xfrm>
            <a:off x="4289988" y="3246716"/>
            <a:ext cx="502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2400" b="1" dirty="0">
                <a:solidFill>
                  <a:srgbClr val="7030A0"/>
                </a:solidFill>
                <a:latin typeface="+mn-ea"/>
                <a:ea typeface="+mn-ea"/>
              </a:rPr>
              <a:t>공부하고 쿠폰 받는 </a:t>
            </a:r>
            <a:endParaRPr lang="en-US" altLang="ko-KR" sz="2400" b="1" dirty="0">
              <a:solidFill>
                <a:srgbClr val="7030A0"/>
              </a:solidFill>
              <a:latin typeface="+mn-ea"/>
              <a:ea typeface="+mn-ea"/>
            </a:endParaRPr>
          </a:p>
          <a:p>
            <a:pPr lvl="0" algn="ctr" latinLnBrk="1"/>
            <a:r>
              <a:rPr lang="ko-KR" altLang="en-US" sz="2400" b="1" dirty="0">
                <a:solidFill>
                  <a:srgbClr val="7030A0"/>
                </a:solidFill>
                <a:latin typeface="+mn-ea"/>
                <a:ea typeface="+mn-ea"/>
              </a:rPr>
              <a:t>자기주도학습 도우미 앱 </a:t>
            </a:r>
            <a:endParaRPr lang="en-US" altLang="ko-KR" sz="2400" b="1" dirty="0">
              <a:solidFill>
                <a:srgbClr val="7030A0"/>
              </a:solidFill>
              <a:latin typeface="+mn-ea"/>
              <a:ea typeface="+mn-ea"/>
            </a:endParaRPr>
          </a:p>
          <a:p>
            <a:pPr lvl="0" algn="ctr" latinLnBrk="1"/>
            <a:r>
              <a:rPr lang="en-US" altLang="ko-KR" sz="2400" b="1" dirty="0">
                <a:solidFill>
                  <a:srgbClr val="7030A0"/>
                </a:solidFill>
                <a:latin typeface="+mn-ea"/>
                <a:ea typeface="+mn-ea"/>
              </a:rPr>
              <a:t>‘</a:t>
            </a:r>
            <a:r>
              <a:rPr lang="ko-KR" altLang="en-US" sz="2400" b="1" dirty="0">
                <a:solidFill>
                  <a:srgbClr val="7030A0"/>
                </a:solidFill>
                <a:latin typeface="+mn-ea"/>
                <a:ea typeface="+mn-ea"/>
              </a:rPr>
              <a:t>퍼즐 </a:t>
            </a:r>
            <a:r>
              <a:rPr lang="ko-KR" altLang="en-US" sz="2400" b="1" dirty="0" err="1">
                <a:solidFill>
                  <a:srgbClr val="7030A0"/>
                </a:solidFill>
                <a:latin typeface="+mn-ea"/>
                <a:ea typeface="+mn-ea"/>
              </a:rPr>
              <a:t>플래너</a:t>
            </a:r>
            <a:r>
              <a:rPr lang="en-US" altLang="ko-KR" sz="2400" b="1" dirty="0">
                <a:solidFill>
                  <a:srgbClr val="7030A0"/>
                </a:solidFill>
                <a:latin typeface="+mn-ea"/>
                <a:ea typeface="+mn-ea"/>
              </a:rPr>
              <a:t>’</a:t>
            </a:r>
            <a:endParaRPr lang="ko-KR" altLang="en-US" sz="2400" b="1" dirty="0">
              <a:solidFill>
                <a:srgbClr val="7030A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145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6F6751-134F-4C11-9413-FF48001B729B}"/>
              </a:ext>
            </a:extLst>
          </p:cNvPr>
          <p:cNvSpPr/>
          <p:nvPr/>
        </p:nvSpPr>
        <p:spPr>
          <a:xfrm>
            <a:off x="0" y="0"/>
            <a:ext cx="3935506" cy="6858000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6D6E0-998C-4648-9990-AA6FBAAF0C7B}"/>
              </a:ext>
            </a:extLst>
          </p:cNvPr>
          <p:cNvSpPr txBox="1"/>
          <p:nvPr/>
        </p:nvSpPr>
        <p:spPr>
          <a:xfrm>
            <a:off x="0" y="2420470"/>
            <a:ext cx="39355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 진행과정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 피드백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멘토링 후 변화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80933-920B-4146-958B-924626FD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6" y="3157776"/>
            <a:ext cx="5244572" cy="45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67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2079</TotalTime>
  <Words>1165</Words>
  <Application>Microsoft Office PowerPoint</Application>
  <PresentationFormat>A4 용지(210x297mm)</PresentationFormat>
  <Paragraphs>280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Sandoll 크림빵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박미소</dc:creator>
  <cp:lastModifiedBy>James Higgins</cp:lastModifiedBy>
  <cp:revision>30</cp:revision>
  <dcterms:created xsi:type="dcterms:W3CDTF">2021-08-05T08:25:14Z</dcterms:created>
  <dcterms:modified xsi:type="dcterms:W3CDTF">2021-10-05T17:12:03Z</dcterms:modified>
</cp:coreProperties>
</file>